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66" r:id="rId3"/>
    <p:sldId id="333" r:id="rId4"/>
    <p:sldId id="262" r:id="rId5"/>
    <p:sldId id="267" r:id="rId6"/>
    <p:sldId id="268" r:id="rId7"/>
    <p:sldId id="263" r:id="rId8"/>
    <p:sldId id="269" r:id="rId9"/>
    <p:sldId id="271" r:id="rId10"/>
    <p:sldId id="270" r:id="rId11"/>
    <p:sldId id="272" r:id="rId12"/>
    <p:sldId id="276" r:id="rId13"/>
    <p:sldId id="277" r:id="rId14"/>
    <p:sldId id="273" r:id="rId15"/>
    <p:sldId id="315" r:id="rId16"/>
    <p:sldId id="294" r:id="rId17"/>
    <p:sldId id="314" r:id="rId18"/>
    <p:sldId id="295" r:id="rId19"/>
    <p:sldId id="321" r:id="rId20"/>
    <p:sldId id="322" r:id="rId21"/>
    <p:sldId id="316" r:id="rId22"/>
    <p:sldId id="318" r:id="rId23"/>
    <p:sldId id="319" r:id="rId24"/>
    <p:sldId id="320" r:id="rId25"/>
    <p:sldId id="296" r:id="rId26"/>
    <p:sldId id="297" r:id="rId27"/>
    <p:sldId id="298" r:id="rId28"/>
    <p:sldId id="300" r:id="rId29"/>
    <p:sldId id="301" r:id="rId30"/>
    <p:sldId id="302" r:id="rId31"/>
    <p:sldId id="303" r:id="rId32"/>
    <p:sldId id="304" r:id="rId33"/>
    <p:sldId id="305" r:id="rId34"/>
    <p:sldId id="307" r:id="rId35"/>
    <p:sldId id="306" r:id="rId36"/>
    <p:sldId id="308" r:id="rId37"/>
    <p:sldId id="292" r:id="rId38"/>
    <p:sldId id="291" r:id="rId39"/>
    <p:sldId id="309" r:id="rId40"/>
    <p:sldId id="310" r:id="rId41"/>
    <p:sldId id="312" r:id="rId42"/>
    <p:sldId id="334" r:id="rId43"/>
    <p:sldId id="293" r:id="rId44"/>
    <p:sldId id="323" r:id="rId45"/>
    <p:sldId id="330" r:id="rId46"/>
    <p:sldId id="328" r:id="rId47"/>
    <p:sldId id="331" r:id="rId48"/>
    <p:sldId id="329" r:id="rId49"/>
    <p:sldId id="327" r:id="rId50"/>
    <p:sldId id="326" r:id="rId51"/>
    <p:sldId id="332" r:id="rId52"/>
    <p:sldId id="313" r:id="rId53"/>
    <p:sldId id="325" r:id="rId54"/>
    <p:sldId id="261" r:id="rId55"/>
    <p:sldId id="279" r:id="rId56"/>
    <p:sldId id="280"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939" autoAdjust="0"/>
    <p:restoredTop sz="67444" autoAdjust="0"/>
  </p:normalViewPr>
  <p:slideViewPr>
    <p:cSldViewPr snapToGrid="0" snapToObjects="1">
      <p:cViewPr>
        <p:scale>
          <a:sx n="100" d="100"/>
          <a:sy n="100" d="100"/>
        </p:scale>
        <p:origin x="-80" y="-4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34" d="100"/>
          <a:sy n="134" d="100"/>
        </p:scale>
        <p:origin x="-47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14F0AC-769E-A840-954A-9E71A360CDD6}" type="datetimeFigureOut">
              <a:rPr lang="en-US" smtClean="0"/>
              <a:t>8/25/14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1A04A5-1F3C-DE49-BBB7-BC45CEEFB2F1}" type="slidenum">
              <a:rPr lang="en-US" smtClean="0"/>
              <a:t>‹#›</a:t>
            </a:fld>
            <a:endParaRPr lang="en-US"/>
          </a:p>
        </p:txBody>
      </p:sp>
    </p:spTree>
    <p:extLst>
      <p:ext uri="{BB962C8B-B14F-4D97-AF65-F5344CB8AC3E}">
        <p14:creationId xmlns:p14="http://schemas.microsoft.com/office/powerpoint/2010/main" val="42417712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it's because I was packing up the house for the third time in the short span of two years that started me thinking about it. There were boxes I hadn't had the chance to open. Projects and hobbies -- all covered in dust -- that I was filing back away.</a:t>
            </a:r>
          </a:p>
          <a:p>
            <a:endParaRPr lang="en-US" dirty="0" smtClean="0"/>
          </a:p>
          <a:p>
            <a:r>
              <a:rPr lang="en-US" dirty="0" smtClean="0"/>
              <a:t>That would make sense, that's when I was feeling overwhelmed with all the stuff around me, all this ... junk.</a:t>
            </a:r>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1</a:t>
            </a:fld>
            <a:endParaRPr lang="en-US"/>
          </a:p>
        </p:txBody>
      </p:sp>
    </p:spTree>
    <p:extLst>
      <p:ext uri="{BB962C8B-B14F-4D97-AF65-F5344CB8AC3E}">
        <p14:creationId xmlns:p14="http://schemas.microsoft.com/office/powerpoint/2010/main" val="1122864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her absence all of the things that remained became artifacts; meaningful choices made on vacation in a foreign country or treasures from a loved one. Some of it also represented the "junk" she never had a chance to rid herself of.</a:t>
            </a:r>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10</a:t>
            </a:fld>
            <a:endParaRPr lang="en-US"/>
          </a:p>
        </p:txBody>
      </p:sp>
    </p:spTree>
    <p:extLst>
      <p:ext uri="{BB962C8B-B14F-4D97-AF65-F5344CB8AC3E}">
        <p14:creationId xmlns:p14="http://schemas.microsoft.com/office/powerpoint/2010/main" val="3952396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was the purpose of this junk? What did it do?"</a:t>
            </a:r>
          </a:p>
          <a:p>
            <a:endParaRPr lang="en-US" dirty="0" smtClean="0"/>
          </a:p>
          <a:p>
            <a:r>
              <a:rPr lang="en-US" dirty="0" smtClean="0"/>
              <a:t>Because an unequivocal answer to that question could help me find comfort in my current predicament. It may even allow me to value the "treasures" that seemed to follow me with every move.</a:t>
            </a:r>
          </a:p>
          <a:p>
            <a:endParaRPr lang="en-US" dirty="0" smtClean="0"/>
          </a:p>
          <a:p>
            <a:r>
              <a:rPr lang="en-US" dirty="0" smtClean="0"/>
              <a:t>So I set about on another journey of answering that question.</a:t>
            </a:r>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11</a:t>
            </a:fld>
            <a:endParaRPr lang="en-US"/>
          </a:p>
        </p:txBody>
      </p:sp>
    </p:spTree>
    <p:extLst>
      <p:ext uri="{BB962C8B-B14F-4D97-AF65-F5344CB8AC3E}">
        <p14:creationId xmlns:p14="http://schemas.microsoft.com/office/powerpoint/2010/main" val="1122864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String#snake_case</a:t>
            </a:r>
            <a:r>
              <a:rPr lang="en-US" dirty="0" smtClean="0"/>
              <a:t>,</a:t>
            </a:r>
            <a:r>
              <a:rPr lang="en-US" baseline="0" dirty="0" smtClean="0"/>
              <a:t> </a:t>
            </a:r>
            <a:r>
              <a:rPr lang="en-US" baseline="0" dirty="0" err="1" smtClean="0"/>
              <a:t>String#undent</a:t>
            </a:r>
            <a:r>
              <a:rPr lang="en-US" baseline="0" dirty="0" smtClean="0"/>
              <a:t>, </a:t>
            </a:r>
            <a:r>
              <a:rPr lang="en-US" baseline="0" dirty="0" err="1" smtClean="0"/>
              <a:t>Numeric#to_degrees</a:t>
            </a:r>
            <a:r>
              <a:rPr lang="en-US" baseline="0" dirty="0" smtClean="0"/>
              <a:t>, </a:t>
            </a:r>
            <a:r>
              <a:rPr lang="en-US" baseline="0" dirty="0" err="1" smtClean="0"/>
              <a:t>Numeric#to_radians</a:t>
            </a:r>
            <a:endParaRPr lang="en-US" dirty="0" smtClean="0"/>
          </a:p>
          <a:p>
            <a:endParaRPr lang="en-US" dirty="0" smtClean="0"/>
          </a:p>
          <a:p>
            <a:r>
              <a:rPr lang="en-US" dirty="0" smtClean="0"/>
              <a:t>There is so much more to the code we write. It expresses our selves and our understanding of the world... and it expresses how we wish we could change the world.</a:t>
            </a:r>
          </a:p>
        </p:txBody>
      </p:sp>
      <p:sp>
        <p:nvSpPr>
          <p:cNvPr id="4" name="Slide Number Placeholder 3"/>
          <p:cNvSpPr>
            <a:spLocks noGrp="1"/>
          </p:cNvSpPr>
          <p:nvPr>
            <p:ph type="sldNum" sz="quarter" idx="10"/>
          </p:nvPr>
        </p:nvSpPr>
        <p:spPr/>
        <p:txBody>
          <a:bodyPr/>
          <a:lstStyle/>
          <a:p>
            <a:fld id="{F71A04A5-1F3C-DE49-BBB7-BC45CEEFB2F1}" type="slidenum">
              <a:rPr lang="en-US" smtClean="0"/>
              <a:t>12</a:t>
            </a:fld>
            <a:endParaRPr lang="en-US"/>
          </a:p>
        </p:txBody>
      </p:sp>
    </p:spTree>
    <p:extLst>
      <p:ext uri="{BB962C8B-B14F-4D97-AF65-F5344CB8AC3E}">
        <p14:creationId xmlns:p14="http://schemas.microsoft.com/office/powerpoint/2010/main" val="319313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Hashes</a:t>
            </a:r>
            <a:r>
              <a:rPr lang="en-US" baseline="0" dirty="0" smtClean="0"/>
              <a:t> that order keys, Random, exist/exists? </a:t>
            </a:r>
            <a:endParaRPr lang="en-US" dirty="0" smtClean="0"/>
          </a:p>
        </p:txBody>
      </p:sp>
      <p:sp>
        <p:nvSpPr>
          <p:cNvPr id="4" name="Slide Number Placeholder 3"/>
          <p:cNvSpPr>
            <a:spLocks noGrp="1"/>
          </p:cNvSpPr>
          <p:nvPr>
            <p:ph type="sldNum" sz="quarter" idx="10"/>
          </p:nvPr>
        </p:nvSpPr>
        <p:spPr/>
        <p:txBody>
          <a:bodyPr/>
          <a:lstStyle/>
          <a:p>
            <a:fld id="{F71A04A5-1F3C-DE49-BBB7-BC45CEEFB2F1}" type="slidenum">
              <a:rPr lang="en-US" smtClean="0"/>
              <a:t>13</a:t>
            </a:fld>
            <a:endParaRPr lang="en-US"/>
          </a:p>
        </p:txBody>
      </p:sp>
    </p:spTree>
    <p:extLst>
      <p:ext uri="{BB962C8B-B14F-4D97-AF65-F5344CB8AC3E}">
        <p14:creationId xmlns:p14="http://schemas.microsoft.com/office/powerpoint/2010/main" val="3626991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Rails, Thor</a:t>
            </a:r>
            <a:r>
              <a:rPr lang="en-US" baseline="0" dirty="0" smtClean="0"/>
              <a:t> and Vagrant.</a:t>
            </a:r>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14</a:t>
            </a:fld>
            <a:endParaRPr lang="en-US"/>
          </a:p>
        </p:txBody>
      </p:sp>
    </p:spTree>
    <p:extLst>
      <p:ext uri="{BB962C8B-B14F-4D97-AF65-F5344CB8AC3E}">
        <p14:creationId xmlns:p14="http://schemas.microsoft.com/office/powerpoint/2010/main" val="300858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15</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16</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17</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18</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Are they not useful enough to share?</a:t>
            </a:r>
            <a:endParaRPr lang="en-US" sz="1200" dirty="0" smtClean="0"/>
          </a:p>
          <a:p>
            <a:pPr algn="l"/>
            <a:r>
              <a:rPr lang="en-US" sz="1200" dirty="0" smtClean="0"/>
              <a:t>Are</a:t>
            </a:r>
            <a:r>
              <a:rPr lang="en-US" sz="1200" baseline="0" dirty="0" smtClean="0"/>
              <a:t> these examples too small to create gems out of them?</a:t>
            </a:r>
          </a:p>
          <a:p>
            <a:pPr algn="l"/>
            <a:endParaRPr lang="en-US" sz="1200" baseline="0" dirty="0" smtClean="0"/>
          </a:p>
        </p:txBody>
      </p:sp>
      <p:sp>
        <p:nvSpPr>
          <p:cNvPr id="4" name="Slide Number Placeholder 3"/>
          <p:cNvSpPr>
            <a:spLocks noGrp="1"/>
          </p:cNvSpPr>
          <p:nvPr>
            <p:ph type="sldNum" sz="quarter" idx="10"/>
          </p:nvPr>
        </p:nvSpPr>
        <p:spPr/>
        <p:txBody>
          <a:bodyPr/>
          <a:lstStyle/>
          <a:p>
            <a:fld id="{F71A04A5-1F3C-DE49-BBB7-BC45CEEFB2F1}" type="slidenum">
              <a:rPr lang="en-US" smtClean="0"/>
              <a:t>19</a:t>
            </a:fld>
            <a:endParaRPr lang="en-US"/>
          </a:p>
        </p:txBody>
      </p:sp>
    </p:spTree>
    <p:extLst>
      <p:ext uri="{BB962C8B-B14F-4D97-AF65-F5344CB8AC3E}">
        <p14:creationId xmlns:p14="http://schemas.microsoft.com/office/powerpoint/2010/main" val="1099261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having a junk drawer in my application make everything better or worse?"</a:t>
            </a:r>
          </a:p>
          <a:p>
            <a:endParaRPr lang="en-US" dirty="0" smtClean="0"/>
          </a:p>
          <a:p>
            <a:r>
              <a:rPr lang="en-US" dirty="0" smtClean="0"/>
              <a:t>Because in finding an unequivocal answer to that question could help me find comfort in my current predicament. It may even allow me to rid myself of this "junk" that seemed to follow me with every move.</a:t>
            </a:r>
          </a:p>
          <a:p>
            <a:endParaRPr lang="en-US" dirty="0" smtClean="0"/>
          </a:p>
          <a:p>
            <a:r>
              <a:rPr lang="en-US" dirty="0" smtClean="0"/>
              <a:t>So I set about on the journey of answering that question.</a:t>
            </a:r>
          </a:p>
        </p:txBody>
      </p:sp>
      <p:sp>
        <p:nvSpPr>
          <p:cNvPr id="4" name="Slide Number Placeholder 3"/>
          <p:cNvSpPr>
            <a:spLocks noGrp="1"/>
          </p:cNvSpPr>
          <p:nvPr>
            <p:ph type="sldNum" sz="quarter" idx="10"/>
          </p:nvPr>
        </p:nvSpPr>
        <p:spPr/>
        <p:txBody>
          <a:bodyPr/>
          <a:lstStyle/>
          <a:p>
            <a:fld id="{F71A04A5-1F3C-DE49-BBB7-BC45CEEFB2F1}" type="slidenum">
              <a:rPr lang="en-US" smtClean="0"/>
              <a:t>2</a:t>
            </a:fld>
            <a:endParaRPr lang="en-US"/>
          </a:p>
        </p:txBody>
      </p:sp>
    </p:spTree>
    <p:extLst>
      <p:ext uri="{BB962C8B-B14F-4D97-AF65-F5344CB8AC3E}">
        <p14:creationId xmlns:p14="http://schemas.microsoft.com/office/powerpoint/2010/main" val="1099261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20</a:t>
            </a:fld>
            <a:endParaRPr lang="en-US"/>
          </a:p>
        </p:txBody>
      </p:sp>
    </p:spTree>
    <p:extLst>
      <p:ext uri="{BB962C8B-B14F-4D97-AF65-F5344CB8AC3E}">
        <p14:creationId xmlns:p14="http://schemas.microsoft.com/office/powerpoint/2010/main" val="3952396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Kitchen’s </a:t>
            </a:r>
            <a:r>
              <a:rPr lang="en-US" baseline="0" dirty="0" err="1" smtClean="0"/>
              <a:t>LazyHash</a:t>
            </a:r>
            <a:r>
              <a:rPr lang="en-US" baseline="0" dirty="0" smtClean="0"/>
              <a:t> or Vagrant’s Registry</a:t>
            </a:r>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21</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22</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23</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24</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25</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26</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27</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28</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29</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examined close to 50 open source projects. A collection of the top trending and popular projects found on </a:t>
            </a:r>
            <a:r>
              <a:rPr lang="en-US" dirty="0" err="1" smtClean="0"/>
              <a:t>GitHub</a:t>
            </a:r>
            <a:r>
              <a:rPr lang="en-US" dirty="0" smtClean="0"/>
              <a:t>. A number of them indispensable tools.</a:t>
            </a:r>
          </a:p>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3</a:t>
            </a:fld>
            <a:endParaRPr lang="en-US"/>
          </a:p>
        </p:txBody>
      </p:sp>
    </p:spTree>
    <p:extLst>
      <p:ext uri="{BB962C8B-B14F-4D97-AF65-F5344CB8AC3E}">
        <p14:creationId xmlns:p14="http://schemas.microsoft.com/office/powerpoint/2010/main" val="1099261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30</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31</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32</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33</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34</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35</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36</a:t>
            </a:fld>
            <a:endParaRPr lang="en-US"/>
          </a:p>
        </p:txBody>
      </p:sp>
    </p:spTree>
    <p:extLst>
      <p:ext uri="{BB962C8B-B14F-4D97-AF65-F5344CB8AC3E}">
        <p14:creationId xmlns:p14="http://schemas.microsoft.com/office/powerpoint/2010/main" val="3218654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37</a:t>
            </a:fld>
            <a:endParaRPr lang="en-US"/>
          </a:p>
        </p:txBody>
      </p:sp>
    </p:spTree>
    <p:extLst>
      <p:ext uri="{BB962C8B-B14F-4D97-AF65-F5344CB8AC3E}">
        <p14:creationId xmlns:p14="http://schemas.microsoft.com/office/powerpoint/2010/main" val="3952396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t>Perhaps these</a:t>
            </a:r>
            <a:r>
              <a:rPr lang="en-US" sz="1200" baseline="0" dirty="0" smtClean="0"/>
              <a:t> examples are still too small for you to consider their own gems. But for those of you, like me, that could could see uses for theses – why were gems not created?</a:t>
            </a:r>
            <a:endParaRPr lang="en-US" sz="1200" dirty="0" smtClean="0"/>
          </a:p>
          <a:p>
            <a:pPr algn="l"/>
            <a:endParaRPr lang="en-US" sz="1200" dirty="0" smtClean="0"/>
          </a:p>
          <a:p>
            <a:pPr algn="l"/>
            <a:r>
              <a:rPr lang="en-US" sz="1200" dirty="0" smtClean="0"/>
              <a:t>Is it</a:t>
            </a:r>
            <a:r>
              <a:rPr lang="en-US" sz="1200" baseline="0" dirty="0" smtClean="0"/>
              <a:t> too difficult to create a gem because of our documentation or tools?</a:t>
            </a:r>
          </a:p>
          <a:p>
            <a:pPr algn="l"/>
            <a:r>
              <a:rPr lang="en-US" sz="1200" baseline="0" dirty="0" smtClean="0"/>
              <a:t>If its not too difficult to create a gem, is it hard to manage dependencies?</a:t>
            </a:r>
          </a:p>
          <a:p>
            <a:pPr algn="l"/>
            <a:r>
              <a:rPr lang="en-US" sz="1200" baseline="0" dirty="0" smtClean="0"/>
              <a:t>And if managing dependencies is not hard, is it too hard then to find these dependencies that we might use?</a:t>
            </a:r>
          </a:p>
        </p:txBody>
      </p:sp>
      <p:sp>
        <p:nvSpPr>
          <p:cNvPr id="4" name="Slide Number Placeholder 3"/>
          <p:cNvSpPr>
            <a:spLocks noGrp="1"/>
          </p:cNvSpPr>
          <p:nvPr>
            <p:ph type="sldNum" sz="quarter" idx="10"/>
          </p:nvPr>
        </p:nvSpPr>
        <p:spPr/>
        <p:txBody>
          <a:bodyPr/>
          <a:lstStyle/>
          <a:p>
            <a:fld id="{F71A04A5-1F3C-DE49-BBB7-BC45CEEFB2F1}" type="slidenum">
              <a:rPr lang="en-US" smtClean="0"/>
              <a:t>38</a:t>
            </a:fld>
            <a:endParaRPr lang="en-US"/>
          </a:p>
        </p:txBody>
      </p:sp>
    </p:spTree>
    <p:extLst>
      <p:ext uri="{BB962C8B-B14F-4D97-AF65-F5344CB8AC3E}">
        <p14:creationId xmlns:p14="http://schemas.microsoft.com/office/powerpoint/2010/main" val="1099261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Why in a culture so dedicated to the principles of DRY are we re-creating certain functions and data structures?</a:t>
            </a:r>
            <a:endParaRPr lang="en-US" sz="1200" dirty="0" smtClean="0"/>
          </a:p>
          <a:p>
            <a:pPr algn="l"/>
            <a:endParaRPr lang="en-US" sz="1200" dirty="0" smtClean="0"/>
          </a:p>
        </p:txBody>
      </p:sp>
      <p:sp>
        <p:nvSpPr>
          <p:cNvPr id="4" name="Slide Number Placeholder 3"/>
          <p:cNvSpPr>
            <a:spLocks noGrp="1"/>
          </p:cNvSpPr>
          <p:nvPr>
            <p:ph type="sldNum" sz="quarter" idx="10"/>
          </p:nvPr>
        </p:nvSpPr>
        <p:spPr/>
        <p:txBody>
          <a:bodyPr/>
          <a:lstStyle/>
          <a:p>
            <a:fld id="{F71A04A5-1F3C-DE49-BBB7-BC45CEEFB2F1}" type="slidenum">
              <a:rPr lang="en-US" smtClean="0"/>
              <a:t>39</a:t>
            </a:fld>
            <a:endParaRPr lang="en-US"/>
          </a:p>
        </p:txBody>
      </p:sp>
    </p:spTree>
    <p:extLst>
      <p:ext uri="{BB962C8B-B14F-4D97-AF65-F5344CB8AC3E}">
        <p14:creationId xmlns:p14="http://schemas.microsoft.com/office/powerpoint/2010/main" val="1099261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by drawing a dividing line through each project.</a:t>
            </a:r>
          </a:p>
          <a:p>
            <a:endParaRPr lang="en-US" dirty="0" smtClean="0"/>
          </a:p>
          <a:p>
            <a:r>
              <a:rPr lang="en-US" dirty="0" smtClean="0"/>
              <a:t>Source code critical to the mission of the application I labeled "core". What remained -- all the models and methods falling outside of the project's domain -- is what I called "junk".</a:t>
            </a:r>
          </a:p>
          <a:p>
            <a:endParaRPr lang="en-US" dirty="0" smtClean="0"/>
          </a:p>
          <a:p>
            <a:r>
              <a:rPr lang="en-US" dirty="0" smtClean="0"/>
              <a:t>I had a simple goal. Run code quality analysis on each of these two camps of code and compared their scores.</a:t>
            </a:r>
          </a:p>
          <a:p>
            <a:endParaRPr lang="en-US" dirty="0" smtClean="0"/>
          </a:p>
          <a:p>
            <a:r>
              <a:rPr lang="en-US" dirty="0" smtClean="0"/>
              <a:t>I used Code Climate to give each of these partitions a score from 0.0 to 4.0. A measure of its quality.</a:t>
            </a:r>
          </a:p>
          <a:p>
            <a:endParaRPr lang="en-US" dirty="0" smtClean="0"/>
          </a:p>
          <a:p>
            <a:r>
              <a:rPr lang="en-US" dirty="0" smtClean="0"/>
              <a:t>0.0 being the lowest. 4.0 being the highest.</a:t>
            </a:r>
          </a:p>
          <a:p>
            <a:endParaRPr lang="en-US" dirty="0" smtClean="0"/>
          </a:p>
          <a:p>
            <a:r>
              <a:rPr lang="en-US" dirty="0" smtClean="0"/>
              <a:t>If the quality of the "junk" exceeded the "core" quality, I would conclude that the "junk" was helpful to the project. If it was lower, I would conclude the "junk" had made everything worse.</a:t>
            </a:r>
          </a:p>
          <a:p>
            <a:endParaRPr lang="en-US" dirty="0" smtClean="0"/>
          </a:p>
          <a:p>
            <a:r>
              <a:rPr lang="en-US" dirty="0" smtClean="0"/>
              <a:t>Each project I examined I hoped to find a wealth of data unanimously supporting one claim over the other. But that I would also stumble upon compelling outliers begging for their story told. Paragons of designs. Exemplars of tragedy.</a:t>
            </a:r>
          </a:p>
          <a:p>
            <a:endParaRPr lang="en-US" dirty="0" smtClean="0"/>
          </a:p>
          <a:p>
            <a:r>
              <a:rPr lang="en-US" dirty="0" smtClean="0"/>
              <a:t>Instead I found something else.</a:t>
            </a:r>
          </a:p>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4</a:t>
            </a:fld>
            <a:endParaRPr lang="en-US"/>
          </a:p>
        </p:txBody>
      </p:sp>
    </p:spTree>
    <p:extLst>
      <p:ext uri="{BB962C8B-B14F-4D97-AF65-F5344CB8AC3E}">
        <p14:creationId xmlns:p14="http://schemas.microsoft.com/office/powerpoint/2010/main" val="2326470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t>Maybe</a:t>
            </a:r>
            <a:r>
              <a:rPr lang="en-US" sz="1200" baseline="0" dirty="0" smtClean="0"/>
              <a:t> we do care about DRY but not when it it is code outside of our current domain.</a:t>
            </a:r>
          </a:p>
          <a:p>
            <a:pPr algn="l"/>
            <a:endParaRPr lang="en-US" sz="1200" baseline="0" dirty="0" smtClean="0"/>
          </a:p>
          <a:p>
            <a:pPr algn="l"/>
            <a:r>
              <a:rPr lang="en-US" sz="1200" baseline="0" dirty="0" smtClean="0"/>
              <a:t>Perhaps when we are singularly focused on delivery some functionality we try not think about how pieces might be used outside of our projects.</a:t>
            </a:r>
          </a:p>
        </p:txBody>
      </p:sp>
      <p:sp>
        <p:nvSpPr>
          <p:cNvPr id="4" name="Slide Number Placeholder 3"/>
          <p:cNvSpPr>
            <a:spLocks noGrp="1"/>
          </p:cNvSpPr>
          <p:nvPr>
            <p:ph type="sldNum" sz="quarter" idx="10"/>
          </p:nvPr>
        </p:nvSpPr>
        <p:spPr/>
        <p:txBody>
          <a:bodyPr/>
          <a:lstStyle/>
          <a:p>
            <a:fld id="{F71A04A5-1F3C-DE49-BBB7-BC45CEEFB2F1}" type="slidenum">
              <a:rPr lang="en-US" smtClean="0"/>
              <a:t>40</a:t>
            </a:fld>
            <a:endParaRPr lang="en-US"/>
          </a:p>
        </p:txBody>
      </p:sp>
    </p:spTree>
    <p:extLst>
      <p:ext uri="{BB962C8B-B14F-4D97-AF65-F5344CB8AC3E}">
        <p14:creationId xmlns:p14="http://schemas.microsoft.com/office/powerpoint/2010/main" val="1099261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a:t>
            </a:r>
            <a:r>
              <a:rPr lang="en-US" sz="1200" baseline="0" dirty="0" smtClean="0"/>
              <a:t> could create a not quite a as catchy acronym that tries guilt those of you here listening to me into keeping that in mind the next time you return to your existing projects.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algn="l"/>
            <a:r>
              <a:rPr lang="en-US" sz="1200" baseline="0" dirty="0" smtClean="0"/>
              <a:t>Maybe we, as the authors of this code, think what we have written is actually junk. Unusable in another context.</a:t>
            </a:r>
            <a:endParaRPr lang="en-US" sz="1200" dirty="0" smtClean="0"/>
          </a:p>
          <a:p>
            <a:pPr algn="l"/>
            <a:endParaRPr lang="en-US" sz="1200" dirty="0" smtClean="0"/>
          </a:p>
        </p:txBody>
      </p:sp>
      <p:sp>
        <p:nvSpPr>
          <p:cNvPr id="4" name="Slide Number Placeholder 3"/>
          <p:cNvSpPr>
            <a:spLocks noGrp="1"/>
          </p:cNvSpPr>
          <p:nvPr>
            <p:ph type="sldNum" sz="quarter" idx="10"/>
          </p:nvPr>
        </p:nvSpPr>
        <p:spPr/>
        <p:txBody>
          <a:bodyPr/>
          <a:lstStyle/>
          <a:p>
            <a:fld id="{F71A04A5-1F3C-DE49-BBB7-BC45CEEFB2F1}" type="slidenum">
              <a:rPr lang="en-US" smtClean="0"/>
              <a:t>41</a:t>
            </a:fld>
            <a:endParaRPr lang="en-US"/>
          </a:p>
        </p:txBody>
      </p:sp>
    </p:spTree>
    <p:extLst>
      <p:ext uri="{BB962C8B-B14F-4D97-AF65-F5344CB8AC3E}">
        <p14:creationId xmlns:p14="http://schemas.microsoft.com/office/powerpoint/2010/main" val="1099261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42</a:t>
            </a:fld>
            <a:endParaRPr lang="en-US"/>
          </a:p>
        </p:txBody>
      </p:sp>
    </p:spTree>
    <p:extLst>
      <p:ext uri="{BB962C8B-B14F-4D97-AF65-F5344CB8AC3E}">
        <p14:creationId xmlns:p14="http://schemas.microsoft.com/office/powerpoint/2010/main" val="3952396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43</a:t>
            </a:fld>
            <a:endParaRPr lang="en-US"/>
          </a:p>
        </p:txBody>
      </p:sp>
    </p:spTree>
    <p:extLst>
      <p:ext uri="{BB962C8B-B14F-4D97-AF65-F5344CB8AC3E}">
        <p14:creationId xmlns:p14="http://schemas.microsoft.com/office/powerpoint/2010/main" val="3952396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44</a:t>
            </a:fld>
            <a:endParaRPr lang="en-US"/>
          </a:p>
        </p:txBody>
      </p:sp>
    </p:spTree>
    <p:extLst>
      <p:ext uri="{BB962C8B-B14F-4D97-AF65-F5344CB8AC3E}">
        <p14:creationId xmlns:p14="http://schemas.microsoft.com/office/powerpoint/2010/main" val="3952396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t>Some people don’t think</a:t>
            </a:r>
            <a:r>
              <a:rPr lang="en-US" sz="1200" baseline="0" dirty="0" smtClean="0"/>
              <a:t> so at least this project doesn’t think that a gem with a small focus is not a bad gem or a useless one.</a:t>
            </a:r>
            <a:endParaRPr lang="en-US" sz="1200" dirty="0" smtClean="0"/>
          </a:p>
        </p:txBody>
      </p:sp>
      <p:sp>
        <p:nvSpPr>
          <p:cNvPr id="4" name="Slide Number Placeholder 3"/>
          <p:cNvSpPr>
            <a:spLocks noGrp="1"/>
          </p:cNvSpPr>
          <p:nvPr>
            <p:ph type="sldNum" sz="quarter" idx="10"/>
          </p:nvPr>
        </p:nvSpPr>
        <p:spPr/>
        <p:txBody>
          <a:bodyPr/>
          <a:lstStyle/>
          <a:p>
            <a:fld id="{F71A04A5-1F3C-DE49-BBB7-BC45CEEFB2F1}" type="slidenum">
              <a:rPr lang="en-US" smtClean="0"/>
              <a:t>52</a:t>
            </a:fld>
            <a:endParaRPr lang="en-US"/>
          </a:p>
        </p:txBody>
      </p:sp>
    </p:spTree>
    <p:extLst>
      <p:ext uri="{BB962C8B-B14F-4D97-AF65-F5344CB8AC3E}">
        <p14:creationId xmlns:p14="http://schemas.microsoft.com/office/powerpoint/2010/main" val="1099261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53</a:t>
            </a:fld>
            <a:endParaRPr lang="en-US"/>
          </a:p>
        </p:txBody>
      </p:sp>
    </p:spTree>
    <p:extLst>
      <p:ext uri="{BB962C8B-B14F-4D97-AF65-F5344CB8AC3E}">
        <p14:creationId xmlns:p14="http://schemas.microsoft.com/office/powerpoint/2010/main" val="3952396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 "junk" I found so much more than a binary judgment. Better. Worse.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I didn't expect to find were all the useful tools and interesting ideas within these junk drawers. Tools confined to the junk drawer because either our framework or our tools or</a:t>
            </a:r>
            <a:r>
              <a:rPr lang="en-US" baseline="0" dirty="0" smtClean="0"/>
              <a:t> practices </a:t>
            </a:r>
            <a:r>
              <a:rPr lang="en-US" dirty="0" smtClean="0"/>
              <a:t>still make it less than trivial to manage them. Ideas shared across so many projects -- repeating patterns -- suggesting to me that there may be more truths.</a:t>
            </a:r>
          </a:p>
        </p:txBody>
      </p:sp>
      <p:sp>
        <p:nvSpPr>
          <p:cNvPr id="4" name="Slide Number Placeholder 3"/>
          <p:cNvSpPr>
            <a:spLocks noGrp="1"/>
          </p:cNvSpPr>
          <p:nvPr>
            <p:ph type="sldNum" sz="quarter" idx="10"/>
          </p:nvPr>
        </p:nvSpPr>
        <p:spPr/>
        <p:txBody>
          <a:bodyPr/>
          <a:lstStyle/>
          <a:p>
            <a:fld id="{F71A04A5-1F3C-DE49-BBB7-BC45CEEFB2F1}" type="slidenum">
              <a:rPr lang="en-US" smtClean="0"/>
              <a:t>54</a:t>
            </a:fld>
            <a:endParaRPr lang="en-US"/>
          </a:p>
        </p:txBody>
      </p:sp>
    </p:spTree>
    <p:extLst>
      <p:ext uri="{BB962C8B-B14F-4D97-AF65-F5344CB8AC3E}">
        <p14:creationId xmlns:p14="http://schemas.microsoft.com/office/powerpoint/2010/main" val="1122864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 is so much more to the code we write. To all the code that we leave behind. It embodies our limitations and our strengths. It expresses our understanding of the world... and it expresses how we wish we could change the world.</a:t>
            </a:r>
          </a:p>
          <a:p>
            <a:endParaRPr lang="en-US" dirty="0" smtClean="0"/>
          </a:p>
          <a:p>
            <a:r>
              <a:rPr lang="en-US" dirty="0" smtClean="0"/>
              <a:t>We design and engineer architecture that represent ourselves. That express our opinions. And our body of work as a whole expresses what it is we love about the work that we do each day and the truths we sought.</a:t>
            </a:r>
          </a:p>
        </p:txBody>
      </p:sp>
      <p:sp>
        <p:nvSpPr>
          <p:cNvPr id="4" name="Slide Number Placeholder 3"/>
          <p:cNvSpPr>
            <a:spLocks noGrp="1"/>
          </p:cNvSpPr>
          <p:nvPr>
            <p:ph type="sldNum" sz="quarter" idx="10"/>
          </p:nvPr>
        </p:nvSpPr>
        <p:spPr/>
        <p:txBody>
          <a:bodyPr/>
          <a:lstStyle/>
          <a:p>
            <a:fld id="{F71A04A5-1F3C-DE49-BBB7-BC45CEEFB2F1}" type="slidenum">
              <a:rPr lang="en-US" smtClean="0"/>
              <a:t>55</a:t>
            </a:fld>
            <a:endParaRPr lang="en-US"/>
          </a:p>
        </p:txBody>
      </p:sp>
    </p:spTree>
    <p:extLst>
      <p:ext uri="{BB962C8B-B14F-4D97-AF65-F5344CB8AC3E}">
        <p14:creationId xmlns:p14="http://schemas.microsoft.com/office/powerpoint/2010/main" val="1122864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interesting thing I found on this journey to answer my questions is that I think I had it wrong. The code core critical to the mission was the junk -- because from what I saw, the junk we write was universal.</a:t>
            </a:r>
          </a:p>
          <a:p>
            <a:endParaRPr lang="en-US" dirty="0" smtClean="0"/>
          </a:p>
          <a:p>
            <a:r>
              <a:rPr lang="en-US" dirty="0" smtClean="0"/>
              <a:t>So I'm asking that the next time you return to your current coding obsession or project and look for your junk. Rid yourself of it if you can -- and share it with all of us.</a:t>
            </a:r>
          </a:p>
        </p:txBody>
      </p:sp>
      <p:sp>
        <p:nvSpPr>
          <p:cNvPr id="4" name="Slide Number Placeholder 3"/>
          <p:cNvSpPr>
            <a:spLocks noGrp="1"/>
          </p:cNvSpPr>
          <p:nvPr>
            <p:ph type="sldNum" sz="quarter" idx="10"/>
          </p:nvPr>
        </p:nvSpPr>
        <p:spPr/>
        <p:txBody>
          <a:bodyPr/>
          <a:lstStyle/>
          <a:p>
            <a:fld id="{F71A04A5-1F3C-DE49-BBB7-BC45CEEFB2F1}" type="slidenum">
              <a:rPr lang="en-US" smtClean="0"/>
              <a:t>56</a:t>
            </a:fld>
            <a:endParaRPr lang="en-US"/>
          </a:p>
        </p:txBody>
      </p:sp>
    </p:spTree>
    <p:extLst>
      <p:ext uri="{BB962C8B-B14F-4D97-AF65-F5344CB8AC3E}">
        <p14:creationId xmlns:p14="http://schemas.microsoft.com/office/powerpoint/2010/main" val="1122864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 I was a teenager, my father lost his job and shortly after his second wife asked for a divorce.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two of us moved back in with his parents -- my grandparents.</a:t>
            </a:r>
          </a:p>
        </p:txBody>
      </p:sp>
      <p:sp>
        <p:nvSpPr>
          <p:cNvPr id="4" name="Slide Number Placeholder 3"/>
          <p:cNvSpPr>
            <a:spLocks noGrp="1"/>
          </p:cNvSpPr>
          <p:nvPr>
            <p:ph type="sldNum" sz="quarter" idx="10"/>
          </p:nvPr>
        </p:nvSpPr>
        <p:spPr/>
        <p:txBody>
          <a:bodyPr/>
          <a:lstStyle/>
          <a:p>
            <a:fld id="{F71A04A5-1F3C-DE49-BBB7-BC45CEEFB2F1}" type="slidenum">
              <a:rPr lang="en-US" smtClean="0"/>
              <a:t>5</a:t>
            </a:fld>
            <a:endParaRPr lang="en-US"/>
          </a:p>
        </p:txBody>
      </p:sp>
    </p:spTree>
    <p:extLst>
      <p:ext uri="{BB962C8B-B14F-4D97-AF65-F5344CB8AC3E}">
        <p14:creationId xmlns:p14="http://schemas.microsoft.com/office/powerpoint/2010/main" val="120810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slept in the living room. My father on the couch and me on a small bed. We made our home in and around the towering mounds of books, magazines, and knick-knacks spread all throughout the house. Bed sheets, with floral patterns, tucked over top of the overflowing bookcases and draped over long lost tables.</a:t>
            </a:r>
          </a:p>
        </p:txBody>
      </p:sp>
      <p:sp>
        <p:nvSpPr>
          <p:cNvPr id="4" name="Slide Number Placeholder 3"/>
          <p:cNvSpPr>
            <a:spLocks noGrp="1"/>
          </p:cNvSpPr>
          <p:nvPr>
            <p:ph type="sldNum" sz="quarter" idx="10"/>
          </p:nvPr>
        </p:nvSpPr>
        <p:spPr/>
        <p:txBody>
          <a:bodyPr/>
          <a:lstStyle/>
          <a:p>
            <a:fld id="{F71A04A5-1F3C-DE49-BBB7-BC45CEEFB2F1}" type="slidenum">
              <a:rPr lang="en-US" smtClean="0"/>
              <a:t>6</a:t>
            </a:fld>
            <a:endParaRPr lang="en-US"/>
          </a:p>
        </p:txBody>
      </p:sp>
    </p:spTree>
    <p:extLst>
      <p:ext uri="{BB962C8B-B14F-4D97-AF65-F5344CB8AC3E}">
        <p14:creationId xmlns:p14="http://schemas.microsoft.com/office/powerpoint/2010/main" val="1301178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living room landscape was ever evolving as these colorfully shrouded dunes grew and shrank. And there somewhere between two dunes lay my bed.</a:t>
            </a:r>
          </a:p>
          <a:p>
            <a:endParaRPr lang="en-US" dirty="0" smtClean="0"/>
          </a:p>
          <a:p>
            <a:r>
              <a:rPr lang="en-US" dirty="0" smtClean="0"/>
              <a:t>My grandmother was a "junk" collector. In her younger years it was her business. She accepted all manor of things; like books and costume jewelry. Combing through it, sorting it, and then re-selling it to people who would contact here through listings she would place in free circulations.</a:t>
            </a:r>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7</a:t>
            </a:fld>
            <a:endParaRPr lang="en-US"/>
          </a:p>
        </p:txBody>
      </p:sp>
    </p:spTree>
    <p:extLst>
      <p:ext uri="{BB962C8B-B14F-4D97-AF65-F5344CB8AC3E}">
        <p14:creationId xmlns:p14="http://schemas.microsoft.com/office/powerpoint/2010/main" val="272655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was her obsession. She was a child of the Great Depression.</a:t>
            </a:r>
          </a:p>
          <a:p>
            <a:endParaRPr lang="en-US" dirty="0" smtClean="0"/>
          </a:p>
          <a:p>
            <a:r>
              <a:rPr lang="en-US" dirty="0" smtClean="0"/>
              <a:t>As she grew older she continued to collect but it became increasingly harder for her to stay ahead of all of it. I was often enlisted to clear tables -- or spaces -- before guests arrived.</a:t>
            </a:r>
          </a:p>
        </p:txBody>
      </p:sp>
      <p:sp>
        <p:nvSpPr>
          <p:cNvPr id="4" name="Slide Number Placeholder 3"/>
          <p:cNvSpPr>
            <a:spLocks noGrp="1"/>
          </p:cNvSpPr>
          <p:nvPr>
            <p:ph type="sldNum" sz="quarter" idx="10"/>
          </p:nvPr>
        </p:nvSpPr>
        <p:spPr/>
        <p:txBody>
          <a:bodyPr/>
          <a:lstStyle/>
          <a:p>
            <a:fld id="{F71A04A5-1F3C-DE49-BBB7-BC45CEEFB2F1}" type="slidenum">
              <a:rPr lang="en-US" smtClean="0"/>
              <a:t>8</a:t>
            </a:fld>
            <a:endParaRPr lang="en-US"/>
          </a:p>
        </p:txBody>
      </p:sp>
    </p:spTree>
    <p:extLst>
      <p:ext uri="{BB962C8B-B14F-4D97-AF65-F5344CB8AC3E}">
        <p14:creationId xmlns:p14="http://schemas.microsoft.com/office/powerpoint/2010/main" val="2413342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maybe it's because she passed on recently that I thought about it more - had more questions and more thoughts about the junk she collected.</a:t>
            </a:r>
            <a:endParaRPr lang="en-US" dirty="0"/>
          </a:p>
        </p:txBody>
      </p:sp>
      <p:sp>
        <p:nvSpPr>
          <p:cNvPr id="4" name="Slide Number Placeholder 3"/>
          <p:cNvSpPr>
            <a:spLocks noGrp="1"/>
          </p:cNvSpPr>
          <p:nvPr>
            <p:ph type="sldNum" sz="quarter" idx="10"/>
          </p:nvPr>
        </p:nvSpPr>
        <p:spPr/>
        <p:txBody>
          <a:bodyPr/>
          <a:lstStyle/>
          <a:p>
            <a:fld id="{F71A04A5-1F3C-DE49-BBB7-BC45CEEFB2F1}" type="slidenum">
              <a:rPr lang="en-US" smtClean="0"/>
              <a:t>9</a:t>
            </a:fld>
            <a:endParaRPr lang="en-US"/>
          </a:p>
        </p:txBody>
      </p:sp>
    </p:spTree>
    <p:extLst>
      <p:ext uri="{BB962C8B-B14F-4D97-AF65-F5344CB8AC3E}">
        <p14:creationId xmlns:p14="http://schemas.microsoft.com/office/powerpoint/2010/main" val="3529177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8/25/14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8/25/14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8/25/14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8/25/14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8/25/14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8/25/14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8/25/14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2.emf"/></Relationships>
</file>

<file path=ppt/slides/_rels/slide4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 Id="rId3" Type="http://schemas.openxmlformats.org/officeDocument/2006/relationships/image" Target="../media/image1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lliope-9070783026_a7fb35d113_o.jpg"/>
          <p:cNvPicPr>
            <a:picLocks noChangeAspect="1"/>
          </p:cNvPicPr>
          <p:nvPr/>
        </p:nvPicPr>
        <p:blipFill rotWithShape="1">
          <a:blip r:embed="rId3" cstate="screen">
            <a:extLst>
              <a:ext uri="{28A0092B-C50C-407E-A947-70E740481C1C}">
                <a14:useLocalDpi xmlns:a14="http://schemas.microsoft.com/office/drawing/2010/main"/>
              </a:ext>
            </a:extLst>
          </a:blip>
          <a:srcRect t="-1"/>
          <a:stretch/>
        </p:blipFill>
        <p:spPr>
          <a:xfrm>
            <a:off x="0" y="1"/>
            <a:ext cx="9144000" cy="6858000"/>
          </a:xfrm>
          <a:prstGeom prst="rect">
            <a:avLst/>
          </a:prstGeom>
        </p:spPr>
      </p:pic>
      <p:sp>
        <p:nvSpPr>
          <p:cNvPr id="2" name="Title 1"/>
          <p:cNvSpPr>
            <a:spLocks noGrp="1"/>
          </p:cNvSpPr>
          <p:nvPr>
            <p:ph type="ctrTitle"/>
          </p:nvPr>
        </p:nvSpPr>
        <p:spPr>
          <a:xfrm>
            <a:off x="0" y="1"/>
            <a:ext cx="9144000" cy="6858000"/>
          </a:xfrm>
          <a:solidFill>
            <a:schemeClr val="bg1">
              <a:alpha val="50000"/>
            </a:schemeClr>
          </a:solidFill>
        </p:spPr>
        <p:txBody>
          <a:bodyPr>
            <a:noAutofit/>
          </a:bodyPr>
          <a:lstStyle/>
          <a:p>
            <a:r>
              <a:rPr lang="en-US" sz="16600" dirty="0" smtClean="0">
                <a:ln w="18415" cmpd="sng">
                  <a:solidFill>
                    <a:srgbClr val="FFFFFF"/>
                  </a:solidFill>
                  <a:prstDash val="solid"/>
                </a:ln>
                <a:solidFill>
                  <a:srgbClr val="FFFFFF"/>
                </a:solidFill>
                <a:effectLst>
                  <a:outerShdw blurRad="50800" dist="38100" dir="2700000" algn="tl" rotWithShape="0">
                    <a:schemeClr val="bg1">
                      <a:alpha val="40000"/>
                    </a:schemeClr>
                  </a:outerShdw>
                </a:effectLst>
                <a:latin typeface="Helvetica"/>
                <a:cs typeface="Helvetica"/>
              </a:rPr>
              <a:t>JUNK</a:t>
            </a:r>
            <a:endParaRPr lang="en-US" sz="16600" dirty="0">
              <a:ln w="18415" cmpd="sng">
                <a:solidFill>
                  <a:srgbClr val="FFFFFF"/>
                </a:solidFill>
                <a:prstDash val="solid"/>
              </a:ln>
              <a:solidFill>
                <a:srgbClr val="FFFFFF"/>
              </a:solidFill>
              <a:effectLst>
                <a:outerShdw blurRad="50800" dist="38100" dir="2700000" algn="tl" rotWithShape="0">
                  <a:schemeClr val="bg1">
                    <a:alpha val="40000"/>
                  </a:schemeClr>
                </a:outerShdw>
              </a:effectLst>
              <a:latin typeface="Helvetica"/>
              <a:cs typeface="Helvetica"/>
            </a:endParaRPr>
          </a:p>
        </p:txBody>
      </p:sp>
      <p:sp>
        <p:nvSpPr>
          <p:cNvPr id="5" name="TextBox 4"/>
          <p:cNvSpPr txBox="1"/>
          <p:nvPr/>
        </p:nvSpPr>
        <p:spPr>
          <a:xfrm>
            <a:off x="4485863" y="6402871"/>
            <a:ext cx="4267378"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smtClean="0">
                <a:effectLst>
                  <a:outerShdw blurRad="50800" dist="38100" dir="2700000" algn="tl" rotWithShape="0">
                    <a:srgbClr val="000000">
                      <a:alpha val="43000"/>
                    </a:srgbClr>
                  </a:outerShdw>
                </a:effectLst>
              </a:rPr>
              <a:t>/</a:t>
            </a:r>
            <a:r>
              <a:rPr lang="fi-FI" i="1" dirty="0" smtClean="0">
                <a:effectLst>
                  <a:outerShdw blurRad="50800" dist="38100" dir="2700000" algn="tl" rotWithShape="0">
                    <a:srgbClr val="000000">
                      <a:alpha val="43000"/>
                    </a:srgbClr>
                  </a:outerShdw>
                </a:effectLst>
              </a:rPr>
              <a:t>calliope/9070783026</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815045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4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88237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861" y="25158"/>
            <a:ext cx="10012123" cy="6807685"/>
          </a:xfrm>
          <a:prstGeom prst="rect">
            <a:avLst/>
          </a:prstGeom>
        </p:spPr>
      </p:pic>
      <p:sp>
        <p:nvSpPr>
          <p:cNvPr id="2" name="Title 1"/>
          <p:cNvSpPr>
            <a:spLocks noGrp="1"/>
          </p:cNvSpPr>
          <p:nvPr>
            <p:ph type="ctrTitle"/>
          </p:nvPr>
        </p:nvSpPr>
        <p:spPr>
          <a:xfrm>
            <a:off x="0" y="1"/>
            <a:ext cx="9144000" cy="6858000"/>
          </a:xfrm>
          <a:solidFill>
            <a:schemeClr val="bg1">
              <a:alpha val="50000"/>
            </a:schemeClr>
          </a:solidFill>
        </p:spPr>
        <p:txBody>
          <a:bodyPr>
            <a:noAutofit/>
          </a:bodyPr>
          <a:lstStyle/>
          <a:p>
            <a:r>
              <a:rPr lang="en-US" sz="13800" dirty="0" smtClean="0">
                <a:ln w="18415" cmpd="sng">
                  <a:solidFill>
                    <a:srgbClr val="FFFFFF"/>
                  </a:solidFill>
                  <a:prstDash val="solid"/>
                </a:ln>
                <a:solidFill>
                  <a:srgbClr val="FFFFFF"/>
                </a:solidFill>
                <a:effectLst>
                  <a:outerShdw blurRad="50800" dist="38100" dir="2700000" algn="tl" rotWithShape="0">
                    <a:schemeClr val="bg1">
                      <a:alpha val="40000"/>
                    </a:schemeClr>
                  </a:outerShdw>
                </a:effectLst>
                <a:latin typeface="Helvetica"/>
                <a:cs typeface="Helvetica"/>
              </a:rPr>
              <a:t>Treasure</a:t>
            </a:r>
            <a:endParaRPr lang="en-US" sz="13800" dirty="0">
              <a:ln w="18415" cmpd="sng">
                <a:solidFill>
                  <a:srgbClr val="FFFFFF"/>
                </a:solidFill>
                <a:prstDash val="solid"/>
              </a:ln>
              <a:solidFill>
                <a:srgbClr val="FFFFFF"/>
              </a:solidFill>
              <a:effectLst>
                <a:outerShdw blurRad="50800" dist="38100" dir="2700000" algn="tl" rotWithShape="0">
                  <a:schemeClr val="bg1">
                    <a:alpha val="40000"/>
                  </a:schemeClr>
                </a:outerShdw>
              </a:effectLst>
              <a:latin typeface="Helvetica"/>
              <a:cs typeface="Helvetica"/>
            </a:endParaRPr>
          </a:p>
        </p:txBody>
      </p:sp>
      <p:sp>
        <p:nvSpPr>
          <p:cNvPr id="5" name="TextBox 4"/>
          <p:cNvSpPr txBox="1"/>
          <p:nvPr/>
        </p:nvSpPr>
        <p:spPr>
          <a:xfrm>
            <a:off x="4539910" y="6402871"/>
            <a:ext cx="4213331"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smtClean="0">
                <a:effectLst>
                  <a:outerShdw blurRad="50800" dist="38100" dir="2700000" algn="tl" rotWithShape="0">
                    <a:srgbClr val="000000">
                      <a:alpha val="43000"/>
                    </a:srgbClr>
                  </a:outerShdw>
                </a:effectLst>
              </a:rPr>
              <a:t>/19779889</a:t>
            </a:r>
            <a:r>
              <a:rPr lang="en-US" i="1" dirty="0">
                <a:effectLst>
                  <a:outerShdw blurRad="50800" dist="38100" dir="2700000" algn="tl" rotWithShape="0">
                    <a:srgbClr val="000000">
                      <a:alpha val="43000"/>
                    </a:srgbClr>
                  </a:outerShdw>
                </a:effectLst>
              </a:rPr>
              <a:t>@</a:t>
            </a:r>
            <a:r>
              <a:rPr lang="en-US" i="1" dirty="0" smtClean="0">
                <a:effectLst>
                  <a:outerShdw blurRad="50800" dist="38100" dir="2700000" algn="tl" rotWithShape="0">
                    <a:srgbClr val="000000">
                      <a:alpha val="43000"/>
                    </a:srgbClr>
                  </a:outerShdw>
                </a:effectLst>
              </a:rPr>
              <a:t>N00/13065138333</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47715285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48" y="-1654467"/>
            <a:ext cx="9198048" cy="9198048"/>
          </a:xfrm>
          <a:prstGeom prst="rect">
            <a:avLst/>
          </a:prstGeom>
          <a:solidFill>
            <a:schemeClr val="tx1"/>
          </a:solidFill>
          <a:effectLst/>
        </p:spPr>
      </p:pic>
      <p:sp>
        <p:nvSpPr>
          <p:cNvPr id="8" name="Rectangle 7"/>
          <p:cNvSpPr/>
          <p:nvPr/>
        </p:nvSpPr>
        <p:spPr>
          <a:xfrm>
            <a:off x="-27024" y="0"/>
            <a:ext cx="9144000" cy="7020120"/>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600" dirty="0" smtClean="0">
                <a:latin typeface="Helvetica"/>
                <a:cs typeface="Helvetica"/>
              </a:rPr>
              <a:t>Core Extensions</a:t>
            </a:r>
            <a:endParaRPr lang="en-US" sz="6600" dirty="0">
              <a:latin typeface="Helvetica"/>
              <a:cs typeface="Helvetica"/>
            </a:endParaRPr>
          </a:p>
        </p:txBody>
      </p:sp>
      <p:sp>
        <p:nvSpPr>
          <p:cNvPr id="5" name="TextBox 4"/>
          <p:cNvSpPr txBox="1"/>
          <p:nvPr/>
        </p:nvSpPr>
        <p:spPr>
          <a:xfrm>
            <a:off x="3837305" y="6402871"/>
            <a:ext cx="4915936"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a:effectLst>
                  <a:outerShdw blurRad="50800" dist="38100" dir="2700000" algn="tl" rotWithShape="0">
                    <a:srgbClr val="000000">
                      <a:alpha val="43000"/>
                    </a:srgbClr>
                  </a:outerShdw>
                </a:effectLst>
              </a:rPr>
              <a:t>/19779889@</a:t>
            </a:r>
            <a:r>
              <a:rPr lang="en-US" i="1" dirty="0" smtClean="0">
                <a:effectLst>
                  <a:outerShdw blurRad="50800" dist="38100" dir="2700000" algn="tl" rotWithShape="0">
                    <a:srgbClr val="000000">
                      <a:alpha val="43000"/>
                    </a:srgbClr>
                  </a:outerShdw>
                </a:effectLst>
              </a:rPr>
              <a:t>N00/11672311463</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422744598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89" y="72703"/>
            <a:ext cx="10282356" cy="6854904"/>
          </a:xfrm>
          <a:prstGeom prst="rect">
            <a:avLst/>
          </a:prstGeom>
          <a:solidFill>
            <a:schemeClr val="tx1"/>
          </a:solidFill>
          <a:effectLst/>
        </p:spPr>
      </p:pic>
      <p:sp>
        <p:nvSpPr>
          <p:cNvPr id="8" name="Rectangle 7"/>
          <p:cNvSpPr/>
          <p:nvPr/>
        </p:nvSpPr>
        <p:spPr>
          <a:xfrm>
            <a:off x="-27024" y="0"/>
            <a:ext cx="9144000" cy="7020120"/>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600" dirty="0" smtClean="0"/>
              <a:t>Backwards Compatibility</a:t>
            </a:r>
            <a:endParaRPr lang="en-US" sz="6600" dirty="0"/>
          </a:p>
        </p:txBody>
      </p:sp>
      <p:sp>
        <p:nvSpPr>
          <p:cNvPr id="5" name="TextBox 4"/>
          <p:cNvSpPr txBox="1"/>
          <p:nvPr/>
        </p:nvSpPr>
        <p:spPr>
          <a:xfrm>
            <a:off x="3931886" y="6402871"/>
            <a:ext cx="4821355"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a:effectLst>
                  <a:outerShdw blurRad="50800" dist="38100" dir="2700000" algn="tl" rotWithShape="0">
                    <a:srgbClr val="000000">
                      <a:alpha val="43000"/>
                    </a:srgbClr>
                  </a:outerShdw>
                </a:effectLst>
              </a:rPr>
              <a:t>/19779889@</a:t>
            </a:r>
            <a:r>
              <a:rPr lang="en-US" i="1" dirty="0" smtClean="0">
                <a:effectLst>
                  <a:outerShdw blurRad="50800" dist="38100" dir="2700000" algn="tl" rotWithShape="0">
                    <a:srgbClr val="000000">
                      <a:alpha val="43000"/>
                    </a:srgbClr>
                  </a:outerShdw>
                </a:effectLst>
              </a:rPr>
              <a:t>N00/12593276135</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300273248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6224" r="-6558"/>
          <a:stretch/>
        </p:blipFill>
        <p:spPr>
          <a:xfrm>
            <a:off x="-874006" y="-229670"/>
            <a:ext cx="10793596" cy="7389956"/>
          </a:xfrm>
          <a:prstGeom prst="rect">
            <a:avLst/>
          </a:prstGeom>
          <a:solidFill>
            <a:schemeClr val="tx1"/>
          </a:solidFill>
          <a:effectLst/>
        </p:spPr>
      </p:pic>
      <p:sp>
        <p:nvSpPr>
          <p:cNvPr id="8" name="Rectangle 7"/>
          <p:cNvSpPr/>
          <p:nvPr/>
        </p:nvSpPr>
        <p:spPr>
          <a:xfrm>
            <a:off x="-27024" y="0"/>
            <a:ext cx="9144000" cy="7020120"/>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err="1" smtClean="0">
                <a:latin typeface="Inconsolata"/>
                <a:cs typeface="Inconsolata"/>
              </a:rPr>
              <a:t>HashWithIndifferentAccess</a:t>
            </a:r>
            <a:endParaRPr lang="en-US" sz="5400" dirty="0">
              <a:latin typeface="Inconsolata"/>
              <a:cs typeface="Inconsolata"/>
            </a:endParaRPr>
          </a:p>
        </p:txBody>
      </p:sp>
      <p:sp>
        <p:nvSpPr>
          <p:cNvPr id="5" name="TextBox 4"/>
          <p:cNvSpPr txBox="1"/>
          <p:nvPr/>
        </p:nvSpPr>
        <p:spPr>
          <a:xfrm>
            <a:off x="4296700" y="6402871"/>
            <a:ext cx="4456541"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a:effectLst>
                  <a:outerShdw blurRad="50800" dist="38100" dir="2700000" algn="tl" rotWithShape="0">
                    <a:srgbClr val="000000">
                      <a:alpha val="43000"/>
                    </a:srgbClr>
                  </a:outerShdw>
                </a:effectLst>
              </a:rPr>
              <a:t>/19779889@</a:t>
            </a:r>
            <a:r>
              <a:rPr lang="en-US" i="1" dirty="0" smtClean="0">
                <a:effectLst>
                  <a:outerShdw blurRad="50800" dist="38100" dir="2700000" algn="tl" rotWithShape="0">
                    <a:srgbClr val="000000">
                      <a:alpha val="43000"/>
                    </a:srgbClr>
                  </a:outerShdw>
                </a:effectLst>
              </a:rPr>
              <a:t>N00/13087691523</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26643497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6600" dirty="0" smtClean="0">
                <a:solidFill>
                  <a:srgbClr val="558ED5"/>
                </a:solidFill>
                <a:latin typeface="Inconsolata"/>
                <a:cs typeface="Inconsolata"/>
              </a:rPr>
              <a:t>Thor::</a:t>
            </a:r>
            <a:r>
              <a:rPr lang="en-US" sz="6600" dirty="0" err="1" smtClean="0">
                <a:solidFill>
                  <a:srgbClr val="558ED5"/>
                </a:solidFill>
                <a:latin typeface="Inconsolata"/>
                <a:cs typeface="Inconsolata"/>
              </a:rPr>
              <a:t>Util</a:t>
            </a:r>
            <a:r>
              <a:rPr lang="en-US" sz="6600" dirty="0" err="1" smtClean="0">
                <a:latin typeface="Inconsolata"/>
                <a:cs typeface="Inconsolata"/>
              </a:rPr>
              <a:t>.user_home</a:t>
            </a:r>
            <a:endParaRPr lang="en-US" sz="6600" dirty="0">
              <a:latin typeface="Inconsolata"/>
              <a:cs typeface="Inconsolata"/>
            </a:endParaRPr>
          </a:p>
        </p:txBody>
      </p:sp>
      <p:sp>
        <p:nvSpPr>
          <p:cNvPr id="2" name="TextBox 1"/>
          <p:cNvSpPr txBox="1"/>
          <p:nvPr/>
        </p:nvSpPr>
        <p:spPr>
          <a:xfrm>
            <a:off x="432373" y="1607687"/>
            <a:ext cx="8293845" cy="4154983"/>
          </a:xfrm>
          <a:prstGeom prst="rect">
            <a:avLst/>
          </a:prstGeom>
          <a:noFill/>
        </p:spPr>
        <p:txBody>
          <a:bodyPr wrap="square" rtlCol="0">
            <a:spAutoFit/>
          </a:bodyPr>
          <a:lstStyle/>
          <a:p>
            <a:r>
              <a:rPr lang="en-US" sz="2400" b="1" dirty="0" err="1" smtClean="0">
                <a:solidFill>
                  <a:schemeClr val="bg2">
                    <a:lumMod val="60000"/>
                    <a:lumOff val="40000"/>
                  </a:schemeClr>
                </a:solidFill>
                <a:latin typeface="Inconsolata"/>
                <a:cs typeface="Inconsolata"/>
              </a:rPr>
              <a:t>def</a:t>
            </a:r>
            <a:r>
              <a:rPr lang="en-US" sz="2400" b="1" dirty="0" smtClean="0">
                <a:solidFill>
                  <a:schemeClr val="bg2">
                    <a:lumMod val="60000"/>
                    <a:lumOff val="40000"/>
                  </a:schemeClr>
                </a:solidFill>
                <a:latin typeface="Inconsolata"/>
                <a:cs typeface="Inconsolata"/>
              </a:rPr>
              <a:t> </a:t>
            </a:r>
            <a:r>
              <a:rPr lang="en-US" sz="2400" b="1" dirty="0" err="1">
                <a:solidFill>
                  <a:schemeClr val="accent6">
                    <a:lumMod val="75000"/>
                  </a:schemeClr>
                </a:solidFill>
                <a:latin typeface="Inconsolata"/>
                <a:cs typeface="Inconsolata"/>
              </a:rPr>
              <a:t>user_home</a:t>
            </a:r>
            <a:r>
              <a:rPr lang="en-US" sz="2400" b="1" dirty="0">
                <a:solidFill>
                  <a:schemeClr val="accent6">
                    <a:lumMod val="75000"/>
                  </a:schemeClr>
                </a:solidFill>
                <a:latin typeface="Inconsolata"/>
                <a:cs typeface="Inconsolata"/>
              </a:rPr>
              <a:t> </a:t>
            </a:r>
            <a:r>
              <a:rPr lang="en-US" sz="2400" b="1" dirty="0">
                <a:solidFill>
                  <a:schemeClr val="tx1">
                    <a:lumMod val="65000"/>
                  </a:schemeClr>
                </a:solidFill>
                <a:latin typeface="Inconsolata"/>
                <a:cs typeface="Inconsolata"/>
              </a:rPr>
              <a:t># </a:t>
            </a:r>
            <a:r>
              <a:rPr lang="en-US" sz="2400" b="1" dirty="0" err="1">
                <a:solidFill>
                  <a:schemeClr val="tx1">
                    <a:lumMod val="65000"/>
                  </a:schemeClr>
                </a:solidFill>
                <a:latin typeface="Inconsolata"/>
                <a:cs typeface="Inconsolata"/>
              </a:rPr>
              <a:t>rubocop:disable</a:t>
            </a:r>
            <a:r>
              <a:rPr lang="en-US" sz="2400" b="1" dirty="0">
                <a:solidFill>
                  <a:schemeClr val="tx1">
                    <a:lumMod val="65000"/>
                  </a:schemeClr>
                </a:solidFill>
                <a:latin typeface="Inconsolata"/>
                <a:cs typeface="Inconsolata"/>
              </a:rPr>
              <a:t> </a:t>
            </a:r>
            <a:r>
              <a:rPr lang="en-US" sz="2400" b="1" dirty="0" err="1">
                <a:solidFill>
                  <a:schemeClr val="tx1">
                    <a:lumMod val="65000"/>
                  </a:schemeClr>
                </a:solidFill>
                <a:latin typeface="Inconsolata"/>
                <a:cs typeface="Inconsolata"/>
              </a:rPr>
              <a:t>MethodLength</a:t>
            </a:r>
            <a:endParaRPr lang="en-US" sz="2400" b="1" dirty="0">
              <a:solidFill>
                <a:schemeClr val="tx1">
                  <a:lumMod val="65000"/>
                </a:schemeClr>
              </a:solidFill>
              <a:latin typeface="Inconsolata"/>
              <a:cs typeface="Inconsolata"/>
            </a:endParaRPr>
          </a:p>
          <a:p>
            <a:r>
              <a:rPr lang="en-US" sz="2400" b="1" dirty="0">
                <a:latin typeface="Inconsolata"/>
                <a:cs typeface="Inconsolata"/>
              </a:rPr>
              <a:t>  @@</a:t>
            </a:r>
            <a:r>
              <a:rPr lang="en-US" sz="2400" b="1" dirty="0" err="1">
                <a:latin typeface="Inconsolata"/>
                <a:cs typeface="Inconsolata"/>
              </a:rPr>
              <a:t>user_home</a:t>
            </a:r>
            <a:r>
              <a:rPr lang="en-US" sz="2400" b="1" dirty="0">
                <a:latin typeface="Inconsolata"/>
                <a:cs typeface="Inconsolata"/>
              </a:rPr>
              <a:t> ||= if </a:t>
            </a:r>
            <a:r>
              <a:rPr lang="en-US" sz="2400" b="1" dirty="0" smtClean="0">
                <a:solidFill>
                  <a:schemeClr val="bg2">
                    <a:lumMod val="60000"/>
                    <a:lumOff val="40000"/>
                  </a:schemeClr>
                </a:solidFill>
                <a:latin typeface="Inconsolata"/>
                <a:cs typeface="Inconsolata"/>
              </a:rPr>
              <a:t>ENV</a:t>
            </a:r>
            <a:r>
              <a:rPr lang="en-US" sz="2400" b="1" dirty="0" smtClean="0">
                <a:latin typeface="Inconsolata"/>
                <a:cs typeface="Inconsolata"/>
              </a:rPr>
              <a:t>[</a:t>
            </a:r>
            <a:r>
              <a:rPr lang="en-US" sz="2400" b="1" dirty="0">
                <a:solidFill>
                  <a:schemeClr val="accent3">
                    <a:lumMod val="60000"/>
                    <a:lumOff val="40000"/>
                  </a:schemeClr>
                </a:solidFill>
                <a:latin typeface="Inconsolata"/>
                <a:cs typeface="Inconsolata"/>
              </a:rPr>
              <a:t>"HOME"</a:t>
            </a:r>
            <a:r>
              <a:rPr lang="en-US" sz="2400" b="1" dirty="0">
                <a:latin typeface="Inconsolata"/>
                <a:cs typeface="Inconsolata"/>
              </a:rPr>
              <a:t>]</a:t>
            </a:r>
          </a:p>
          <a:p>
            <a:r>
              <a:rPr lang="en-US" sz="2400" b="1" dirty="0">
                <a:latin typeface="Inconsolata"/>
                <a:cs typeface="Inconsolata"/>
              </a:rPr>
              <a:t>    </a:t>
            </a:r>
            <a:r>
              <a:rPr lang="en-US" sz="2400" b="1" dirty="0">
                <a:solidFill>
                  <a:schemeClr val="bg2">
                    <a:lumMod val="60000"/>
                    <a:lumOff val="40000"/>
                  </a:schemeClr>
                </a:solidFill>
                <a:latin typeface="Inconsolata"/>
                <a:cs typeface="Inconsolata"/>
              </a:rPr>
              <a:t>ENV</a:t>
            </a:r>
            <a:r>
              <a:rPr lang="en-US" sz="2400" b="1" dirty="0">
                <a:latin typeface="Inconsolata"/>
                <a:cs typeface="Inconsolata"/>
              </a:rPr>
              <a:t>[</a:t>
            </a:r>
            <a:r>
              <a:rPr lang="en-US" sz="2400" b="1" dirty="0">
                <a:solidFill>
                  <a:schemeClr val="accent3">
                    <a:lumMod val="60000"/>
                    <a:lumOff val="40000"/>
                  </a:schemeClr>
                </a:solidFill>
                <a:latin typeface="Inconsolata"/>
                <a:cs typeface="Inconsolata"/>
              </a:rPr>
              <a:t>"HOME"</a:t>
            </a:r>
            <a:r>
              <a:rPr lang="en-US" sz="2400" b="1" dirty="0">
                <a:latin typeface="Inconsolata"/>
                <a:cs typeface="Inconsolata"/>
              </a:rPr>
              <a:t>]</a:t>
            </a:r>
          </a:p>
          <a:p>
            <a:r>
              <a:rPr lang="en-US" sz="2400" b="1" dirty="0">
                <a:latin typeface="Inconsolata"/>
                <a:cs typeface="Inconsolata"/>
              </a:rPr>
              <a:t>  </a:t>
            </a:r>
            <a:r>
              <a:rPr lang="en-US" sz="2400" b="1" dirty="0" err="1">
                <a:solidFill>
                  <a:srgbClr val="558ED5"/>
                </a:solidFill>
                <a:latin typeface="Inconsolata"/>
                <a:cs typeface="Inconsolata"/>
              </a:rPr>
              <a:t>elsif</a:t>
            </a:r>
            <a:r>
              <a:rPr lang="en-US" sz="2400" b="1" dirty="0">
                <a:solidFill>
                  <a:srgbClr val="558ED5"/>
                </a:solidFill>
                <a:latin typeface="Inconsolata"/>
                <a:cs typeface="Inconsolata"/>
              </a:rPr>
              <a:t> ENV</a:t>
            </a:r>
            <a:r>
              <a:rPr lang="en-US" sz="2400" b="1" dirty="0">
                <a:latin typeface="Inconsolata"/>
                <a:cs typeface="Inconsolata"/>
              </a:rPr>
              <a:t>[</a:t>
            </a:r>
            <a:r>
              <a:rPr lang="en-US" sz="2400" b="1" dirty="0">
                <a:solidFill>
                  <a:schemeClr val="accent3">
                    <a:lumMod val="60000"/>
                    <a:lumOff val="40000"/>
                  </a:schemeClr>
                </a:solidFill>
                <a:latin typeface="Inconsolata"/>
                <a:cs typeface="Inconsolata"/>
              </a:rPr>
              <a:t>"USERPROFILE"</a:t>
            </a:r>
            <a:r>
              <a:rPr lang="en-US" sz="2400" b="1" dirty="0">
                <a:latin typeface="Inconsolata"/>
                <a:cs typeface="Inconsolata"/>
              </a:rPr>
              <a:t>]</a:t>
            </a:r>
          </a:p>
          <a:p>
            <a:r>
              <a:rPr lang="en-US" sz="2400" b="1" dirty="0">
                <a:latin typeface="Inconsolata"/>
                <a:cs typeface="Inconsolata"/>
              </a:rPr>
              <a:t>    </a:t>
            </a:r>
            <a:r>
              <a:rPr lang="en-US" sz="2400" b="1" dirty="0" smtClean="0">
                <a:solidFill>
                  <a:srgbClr val="558ED5"/>
                </a:solidFill>
                <a:latin typeface="Inconsolata"/>
                <a:cs typeface="Inconsolata"/>
              </a:rPr>
              <a:t>ENV</a:t>
            </a:r>
            <a:r>
              <a:rPr lang="en-US" sz="2400" b="1" dirty="0" smtClean="0">
                <a:latin typeface="Inconsolata"/>
                <a:cs typeface="Inconsolata"/>
              </a:rPr>
              <a:t>[</a:t>
            </a:r>
            <a:r>
              <a:rPr lang="en-US" sz="2400" b="1" dirty="0">
                <a:solidFill>
                  <a:schemeClr val="accent3">
                    <a:lumMod val="60000"/>
                    <a:lumOff val="40000"/>
                  </a:schemeClr>
                </a:solidFill>
                <a:latin typeface="Inconsolata"/>
                <a:cs typeface="Inconsolata"/>
              </a:rPr>
              <a:t>"USERPROFILE"</a:t>
            </a:r>
            <a:r>
              <a:rPr lang="en-US" sz="2400" b="1" dirty="0">
                <a:latin typeface="Inconsolata"/>
                <a:cs typeface="Inconsolata"/>
              </a:rPr>
              <a:t>]</a:t>
            </a:r>
          </a:p>
          <a:p>
            <a:r>
              <a:rPr lang="en-US" sz="2400" b="1" dirty="0">
                <a:latin typeface="Inconsolata"/>
                <a:cs typeface="Inconsolata"/>
              </a:rPr>
              <a:t>  </a:t>
            </a:r>
            <a:r>
              <a:rPr lang="en-US" sz="2400" b="1" dirty="0" err="1">
                <a:solidFill>
                  <a:srgbClr val="558ED5"/>
                </a:solidFill>
                <a:latin typeface="Inconsolata"/>
                <a:cs typeface="Inconsolata"/>
              </a:rPr>
              <a:t>elsif</a:t>
            </a:r>
            <a:r>
              <a:rPr lang="en-US" sz="2400" b="1" dirty="0">
                <a:solidFill>
                  <a:srgbClr val="558ED5"/>
                </a:solidFill>
                <a:latin typeface="Inconsolata"/>
                <a:cs typeface="Inconsolata"/>
              </a:rPr>
              <a:t> ENV</a:t>
            </a:r>
            <a:r>
              <a:rPr lang="en-US" sz="2400" b="1" dirty="0">
                <a:latin typeface="Inconsolata"/>
                <a:cs typeface="Inconsolata"/>
              </a:rPr>
              <a:t>[</a:t>
            </a:r>
            <a:r>
              <a:rPr lang="en-US" sz="2400" b="1" dirty="0">
                <a:solidFill>
                  <a:schemeClr val="accent3">
                    <a:lumMod val="60000"/>
                    <a:lumOff val="40000"/>
                  </a:schemeClr>
                </a:solidFill>
                <a:latin typeface="Inconsolata"/>
                <a:cs typeface="Inconsolata"/>
              </a:rPr>
              <a:t>"HOMEDRIVE"</a:t>
            </a:r>
            <a:r>
              <a:rPr lang="en-US" sz="2400" b="1" dirty="0">
                <a:latin typeface="Inconsolata"/>
                <a:cs typeface="Inconsolata"/>
              </a:rPr>
              <a:t>] &amp;&amp; </a:t>
            </a:r>
            <a:r>
              <a:rPr lang="en-US" sz="2400" b="1" dirty="0">
                <a:solidFill>
                  <a:srgbClr val="558ED5"/>
                </a:solidFill>
                <a:latin typeface="Inconsolata"/>
                <a:cs typeface="Inconsolata"/>
              </a:rPr>
              <a:t>ENV</a:t>
            </a:r>
            <a:r>
              <a:rPr lang="en-US" sz="2400" b="1" dirty="0">
                <a:latin typeface="Inconsolata"/>
                <a:cs typeface="Inconsolata"/>
              </a:rPr>
              <a:t>[</a:t>
            </a:r>
            <a:r>
              <a:rPr lang="en-US" sz="2400" b="1" dirty="0">
                <a:solidFill>
                  <a:schemeClr val="accent3">
                    <a:lumMod val="60000"/>
                    <a:lumOff val="40000"/>
                  </a:schemeClr>
                </a:solidFill>
                <a:latin typeface="Inconsolata"/>
                <a:cs typeface="Inconsolata"/>
              </a:rPr>
              <a:t>"HOMEPATH"</a:t>
            </a:r>
            <a:r>
              <a:rPr lang="en-US" sz="2400" b="1" dirty="0">
                <a:latin typeface="Inconsolata"/>
                <a:cs typeface="Inconsolata"/>
              </a:rPr>
              <a:t>]</a:t>
            </a:r>
          </a:p>
          <a:p>
            <a:r>
              <a:rPr lang="en-US" sz="2400" b="1" dirty="0">
                <a:latin typeface="Inconsolata"/>
                <a:cs typeface="Inconsolata"/>
              </a:rPr>
              <a:t>    </a:t>
            </a:r>
            <a:r>
              <a:rPr lang="en-US" sz="2400" b="1" dirty="0" err="1">
                <a:solidFill>
                  <a:srgbClr val="558ED5"/>
                </a:solidFill>
                <a:latin typeface="Inconsolata"/>
                <a:cs typeface="Inconsolata"/>
              </a:rPr>
              <a:t>File</a:t>
            </a:r>
            <a:r>
              <a:rPr lang="en-US" sz="2400" b="1" dirty="0" err="1">
                <a:latin typeface="Inconsolata"/>
                <a:cs typeface="Inconsolata"/>
              </a:rPr>
              <a:t>.join</a:t>
            </a:r>
            <a:r>
              <a:rPr lang="en-US" sz="2400" b="1" dirty="0">
                <a:latin typeface="Inconsolata"/>
                <a:cs typeface="Inconsolata"/>
              </a:rPr>
              <a:t>(</a:t>
            </a:r>
            <a:r>
              <a:rPr lang="en-US" sz="2400" b="1" dirty="0">
                <a:solidFill>
                  <a:srgbClr val="558ED5"/>
                </a:solidFill>
                <a:latin typeface="Inconsolata"/>
                <a:cs typeface="Inconsolata"/>
              </a:rPr>
              <a:t>ENV</a:t>
            </a:r>
            <a:r>
              <a:rPr lang="en-US" sz="2400" b="1" dirty="0">
                <a:latin typeface="Inconsolata"/>
                <a:cs typeface="Inconsolata"/>
              </a:rPr>
              <a:t>[</a:t>
            </a:r>
            <a:r>
              <a:rPr lang="en-US" sz="2400" b="1" dirty="0">
                <a:solidFill>
                  <a:schemeClr val="accent3">
                    <a:lumMod val="60000"/>
                    <a:lumOff val="40000"/>
                  </a:schemeClr>
                </a:solidFill>
                <a:latin typeface="Inconsolata"/>
                <a:cs typeface="Inconsolata"/>
              </a:rPr>
              <a:t>"HOMEDRIVE"</a:t>
            </a:r>
            <a:r>
              <a:rPr lang="en-US" sz="2400" b="1" dirty="0">
                <a:latin typeface="Inconsolata"/>
                <a:cs typeface="Inconsolata"/>
              </a:rPr>
              <a:t>], </a:t>
            </a:r>
            <a:r>
              <a:rPr lang="en-US" sz="2400" b="1" dirty="0">
                <a:solidFill>
                  <a:srgbClr val="558ED5"/>
                </a:solidFill>
                <a:latin typeface="Inconsolata"/>
                <a:cs typeface="Inconsolata"/>
              </a:rPr>
              <a:t>ENV</a:t>
            </a:r>
            <a:r>
              <a:rPr lang="en-US" sz="2400" b="1" dirty="0">
                <a:latin typeface="Inconsolata"/>
                <a:cs typeface="Inconsolata"/>
              </a:rPr>
              <a:t>[</a:t>
            </a:r>
            <a:r>
              <a:rPr lang="en-US" sz="2400" b="1" dirty="0">
                <a:solidFill>
                  <a:schemeClr val="accent3">
                    <a:lumMod val="60000"/>
                    <a:lumOff val="40000"/>
                  </a:schemeClr>
                </a:solidFill>
                <a:latin typeface="Inconsolata"/>
                <a:cs typeface="Inconsolata"/>
              </a:rPr>
              <a:t>"HOMEPATH"</a:t>
            </a:r>
            <a:r>
              <a:rPr lang="en-US" sz="2400" b="1" dirty="0">
                <a:latin typeface="Inconsolata"/>
                <a:cs typeface="Inconsolata"/>
              </a:rPr>
              <a:t>])</a:t>
            </a:r>
          </a:p>
          <a:p>
            <a:r>
              <a:rPr lang="en-US" sz="2400" b="1" dirty="0">
                <a:latin typeface="Inconsolata"/>
                <a:cs typeface="Inconsolata"/>
              </a:rPr>
              <a:t>  </a:t>
            </a:r>
            <a:r>
              <a:rPr lang="en-US" sz="2400" b="1" dirty="0" err="1">
                <a:solidFill>
                  <a:srgbClr val="558ED5"/>
                </a:solidFill>
                <a:latin typeface="Inconsolata"/>
                <a:cs typeface="Inconsolata"/>
              </a:rPr>
              <a:t>elsif</a:t>
            </a:r>
            <a:r>
              <a:rPr lang="en-US" sz="2400" b="1" dirty="0">
                <a:solidFill>
                  <a:srgbClr val="558ED5"/>
                </a:solidFill>
                <a:latin typeface="Inconsolata"/>
                <a:cs typeface="Inconsolata"/>
              </a:rPr>
              <a:t> ENV</a:t>
            </a:r>
            <a:r>
              <a:rPr lang="en-US" sz="2400" b="1" dirty="0">
                <a:latin typeface="Inconsolata"/>
                <a:cs typeface="Inconsolata"/>
              </a:rPr>
              <a:t>[</a:t>
            </a:r>
            <a:r>
              <a:rPr lang="en-US" sz="2400" b="1" dirty="0">
                <a:solidFill>
                  <a:schemeClr val="accent3">
                    <a:lumMod val="60000"/>
                    <a:lumOff val="40000"/>
                  </a:schemeClr>
                </a:solidFill>
                <a:latin typeface="Inconsolata"/>
                <a:cs typeface="Inconsolata"/>
              </a:rPr>
              <a:t>"APPDATA"</a:t>
            </a:r>
            <a:r>
              <a:rPr lang="en-US" sz="2400" b="1" dirty="0">
                <a:latin typeface="Inconsolata"/>
                <a:cs typeface="Inconsolata"/>
              </a:rPr>
              <a:t>]</a:t>
            </a:r>
          </a:p>
          <a:p>
            <a:r>
              <a:rPr lang="en-US" sz="2400" b="1" dirty="0">
                <a:latin typeface="Inconsolata"/>
                <a:cs typeface="Inconsolata"/>
              </a:rPr>
              <a:t>    </a:t>
            </a:r>
            <a:r>
              <a:rPr lang="en-US" sz="2400" b="1" dirty="0">
                <a:solidFill>
                  <a:srgbClr val="558ED5"/>
                </a:solidFill>
                <a:latin typeface="Inconsolata"/>
                <a:cs typeface="Inconsolata"/>
              </a:rPr>
              <a:t>ENV</a:t>
            </a:r>
            <a:r>
              <a:rPr lang="en-US" sz="2400" b="1" dirty="0">
                <a:latin typeface="Inconsolata"/>
                <a:cs typeface="Inconsolata"/>
              </a:rPr>
              <a:t>[</a:t>
            </a:r>
            <a:r>
              <a:rPr lang="en-US" sz="2400" b="1" dirty="0">
                <a:solidFill>
                  <a:schemeClr val="accent3">
                    <a:lumMod val="60000"/>
                    <a:lumOff val="40000"/>
                  </a:schemeClr>
                </a:solidFill>
                <a:latin typeface="Inconsolata"/>
                <a:cs typeface="Inconsolata"/>
              </a:rPr>
              <a:t>"APPDATA"</a:t>
            </a:r>
            <a:r>
              <a:rPr lang="en-US" sz="2400" b="1" dirty="0">
                <a:latin typeface="Inconsolata"/>
                <a:cs typeface="Inconsolata"/>
              </a:rPr>
              <a:t>]</a:t>
            </a:r>
          </a:p>
          <a:p>
            <a:r>
              <a:rPr lang="en-US" sz="2400" b="1" dirty="0">
                <a:latin typeface="Inconsolata"/>
                <a:cs typeface="Inconsolata"/>
              </a:rPr>
              <a:t>  </a:t>
            </a:r>
            <a:r>
              <a:rPr lang="en-US" sz="2400" b="1" dirty="0">
                <a:solidFill>
                  <a:srgbClr val="558ED5"/>
                </a:solidFill>
                <a:latin typeface="Inconsolata"/>
                <a:cs typeface="Inconsolata"/>
              </a:rPr>
              <a:t>else</a:t>
            </a:r>
          </a:p>
          <a:p>
            <a:r>
              <a:rPr lang="en-US" sz="2400" b="1" dirty="0" smtClean="0">
                <a:latin typeface="Inconsolata"/>
                <a:cs typeface="Inconsolata"/>
              </a:rPr>
              <a:t>	</a:t>
            </a:r>
            <a:endParaRPr lang="en-US" sz="2400" b="1" dirty="0">
              <a:solidFill>
                <a:srgbClr val="558ED5"/>
              </a:solidFill>
              <a:latin typeface="Inconsolata"/>
              <a:cs typeface="Inconsolata"/>
            </a:endParaRPr>
          </a:p>
        </p:txBody>
      </p:sp>
      <p:sp>
        <p:nvSpPr>
          <p:cNvPr id="3" name="TextBox 2"/>
          <p:cNvSpPr txBox="1"/>
          <p:nvPr/>
        </p:nvSpPr>
        <p:spPr>
          <a:xfrm>
            <a:off x="0" y="1630100"/>
            <a:ext cx="500529" cy="4154983"/>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a:p>
            <a:pPr algn="r"/>
            <a:r>
              <a:rPr lang="en-US" sz="2400" dirty="0" smtClean="0">
                <a:solidFill>
                  <a:schemeClr val="tx1">
                    <a:lumMod val="50000"/>
                  </a:schemeClr>
                </a:solidFill>
                <a:latin typeface="Inconsolata"/>
                <a:cs typeface="Inconsolata"/>
              </a:rPr>
              <a:t>10</a:t>
            </a:r>
          </a:p>
          <a:p>
            <a:pPr algn="r"/>
            <a:r>
              <a:rPr lang="en-US" sz="2400" dirty="0" smtClean="0">
                <a:solidFill>
                  <a:schemeClr val="tx1">
                    <a:lumMod val="50000"/>
                  </a:schemeClr>
                </a:solidFill>
                <a:latin typeface="Inconsolata"/>
                <a:cs typeface="Inconsolata"/>
              </a:rPr>
              <a:t>…</a:t>
            </a:r>
          </a:p>
        </p:txBody>
      </p:sp>
    </p:spTree>
    <p:extLst>
      <p:ext uri="{BB962C8B-B14F-4D97-AF65-F5344CB8AC3E}">
        <p14:creationId xmlns:p14="http://schemas.microsoft.com/office/powerpoint/2010/main" val="213393151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6600" dirty="0" smtClean="0">
                <a:solidFill>
                  <a:srgbClr val="558ED5"/>
                </a:solidFill>
                <a:latin typeface="Inconsolata"/>
                <a:cs typeface="Inconsolata"/>
              </a:rPr>
              <a:t>Thor::</a:t>
            </a:r>
            <a:r>
              <a:rPr lang="en-US" sz="6600" dirty="0" err="1" smtClean="0">
                <a:solidFill>
                  <a:srgbClr val="558ED5"/>
                </a:solidFill>
                <a:latin typeface="Inconsolata"/>
                <a:cs typeface="Inconsolata"/>
              </a:rPr>
              <a:t>Util</a:t>
            </a:r>
            <a:r>
              <a:rPr lang="en-US" sz="6600" dirty="0" err="1" smtClean="0">
                <a:latin typeface="Inconsolata"/>
                <a:cs typeface="Inconsolata"/>
              </a:rPr>
              <a:t>.user_home</a:t>
            </a:r>
            <a:endParaRPr lang="en-US" sz="6600" dirty="0">
              <a:latin typeface="Inconsolata"/>
              <a:cs typeface="Inconsolata"/>
            </a:endParaRPr>
          </a:p>
        </p:txBody>
      </p:sp>
      <p:sp>
        <p:nvSpPr>
          <p:cNvPr id="2" name="TextBox 1"/>
          <p:cNvSpPr txBox="1"/>
          <p:nvPr/>
        </p:nvSpPr>
        <p:spPr>
          <a:xfrm>
            <a:off x="432373" y="1607687"/>
            <a:ext cx="8293845" cy="4524315"/>
          </a:xfrm>
          <a:prstGeom prst="rect">
            <a:avLst/>
          </a:prstGeom>
          <a:noFill/>
        </p:spPr>
        <p:txBody>
          <a:bodyPr wrap="square" rtlCol="0">
            <a:spAutoFit/>
          </a:bodyPr>
          <a:lstStyle/>
          <a:p>
            <a:r>
              <a:rPr lang="en-US" sz="2400" b="1" dirty="0">
                <a:latin typeface="Inconsolata"/>
                <a:cs typeface="Inconsolata"/>
              </a:rPr>
              <a:t> </a:t>
            </a:r>
            <a:endParaRPr lang="en-US" sz="2400" b="1" dirty="0" smtClean="0">
              <a:latin typeface="Inconsolata"/>
              <a:cs typeface="Inconsolata"/>
            </a:endParaRPr>
          </a:p>
          <a:p>
            <a:r>
              <a:rPr lang="en-US" sz="2400" b="1" dirty="0">
                <a:solidFill>
                  <a:schemeClr val="bg2">
                    <a:lumMod val="60000"/>
                    <a:lumOff val="40000"/>
                  </a:schemeClr>
                </a:solidFill>
                <a:latin typeface="Inconsolata"/>
                <a:cs typeface="Inconsolata"/>
              </a:rPr>
              <a:t> </a:t>
            </a:r>
            <a:r>
              <a:rPr lang="en-US" sz="2400" b="1" dirty="0" smtClean="0">
                <a:solidFill>
                  <a:schemeClr val="bg2">
                    <a:lumMod val="60000"/>
                    <a:lumOff val="40000"/>
                  </a:schemeClr>
                </a:solidFill>
                <a:latin typeface="Inconsolata"/>
                <a:cs typeface="Inconsolata"/>
              </a:rPr>
              <a:t> begin</a:t>
            </a:r>
            <a:endParaRPr lang="en-US" sz="2400" b="1" dirty="0">
              <a:solidFill>
                <a:schemeClr val="bg2">
                  <a:lumMod val="60000"/>
                  <a:lumOff val="40000"/>
                </a:schemeClr>
              </a:solidFill>
              <a:latin typeface="Inconsolata"/>
              <a:cs typeface="Inconsolata"/>
            </a:endParaRPr>
          </a:p>
          <a:p>
            <a:r>
              <a:rPr lang="en-US" sz="2400" b="1" dirty="0">
                <a:latin typeface="Inconsolata"/>
                <a:cs typeface="Inconsolata"/>
              </a:rPr>
              <a:t>      </a:t>
            </a:r>
            <a:r>
              <a:rPr lang="en-US" sz="2400" b="1" dirty="0" err="1">
                <a:solidFill>
                  <a:schemeClr val="bg2">
                    <a:lumMod val="60000"/>
                    <a:lumOff val="40000"/>
                  </a:schemeClr>
                </a:solidFill>
                <a:latin typeface="Inconsolata"/>
                <a:cs typeface="Inconsolata"/>
              </a:rPr>
              <a:t>File</a:t>
            </a:r>
            <a:r>
              <a:rPr lang="en-US" sz="2400" b="1" dirty="0" err="1">
                <a:latin typeface="Inconsolata"/>
                <a:cs typeface="Inconsolata"/>
              </a:rPr>
              <a:t>.expand_path</a:t>
            </a:r>
            <a:r>
              <a:rPr lang="en-US" sz="2400" b="1" dirty="0">
                <a:latin typeface="Inconsolata"/>
                <a:cs typeface="Inconsolata"/>
              </a:rPr>
              <a:t>(</a:t>
            </a:r>
            <a:r>
              <a:rPr lang="en-US" sz="2400" b="1" dirty="0">
                <a:solidFill>
                  <a:schemeClr val="accent3">
                    <a:lumMod val="60000"/>
                    <a:lumOff val="40000"/>
                  </a:schemeClr>
                </a:solidFill>
                <a:latin typeface="Inconsolata"/>
                <a:cs typeface="Inconsolata"/>
              </a:rPr>
              <a:t>"~"</a:t>
            </a:r>
            <a:r>
              <a:rPr lang="en-US" sz="2400" b="1" dirty="0">
                <a:latin typeface="Inconsolata"/>
                <a:cs typeface="Inconsolata"/>
              </a:rPr>
              <a:t>)</a:t>
            </a:r>
          </a:p>
          <a:p>
            <a:r>
              <a:rPr lang="en-US" sz="2400" b="1" dirty="0">
                <a:solidFill>
                  <a:schemeClr val="bg2">
                    <a:lumMod val="60000"/>
                    <a:lumOff val="40000"/>
                  </a:schemeClr>
                </a:solidFill>
                <a:latin typeface="Inconsolata"/>
                <a:cs typeface="Inconsolata"/>
              </a:rPr>
              <a:t>    rescue</a:t>
            </a:r>
          </a:p>
          <a:p>
            <a:r>
              <a:rPr lang="en-US" sz="2400" b="1" dirty="0">
                <a:latin typeface="Inconsolata"/>
                <a:cs typeface="Inconsolata"/>
              </a:rPr>
              <a:t>      </a:t>
            </a:r>
            <a:r>
              <a:rPr lang="en-US" sz="2400" b="1" dirty="0">
                <a:solidFill>
                  <a:schemeClr val="bg2">
                    <a:lumMod val="60000"/>
                    <a:lumOff val="40000"/>
                  </a:schemeClr>
                </a:solidFill>
                <a:latin typeface="Inconsolata"/>
                <a:cs typeface="Inconsolata"/>
              </a:rPr>
              <a:t>if</a:t>
            </a:r>
            <a:r>
              <a:rPr lang="en-US" sz="2400" b="1" dirty="0">
                <a:latin typeface="Inconsolata"/>
                <a:cs typeface="Inconsolata"/>
              </a:rPr>
              <a:t> </a:t>
            </a:r>
            <a:r>
              <a:rPr lang="en-US" sz="2400" b="1" dirty="0">
                <a:solidFill>
                  <a:schemeClr val="bg2">
                    <a:lumMod val="60000"/>
                    <a:lumOff val="40000"/>
                  </a:schemeClr>
                </a:solidFill>
                <a:latin typeface="Inconsolata"/>
                <a:cs typeface="Inconsolata"/>
              </a:rPr>
              <a:t>File</a:t>
            </a:r>
            <a:r>
              <a:rPr lang="en-US" sz="2400" b="1" dirty="0">
                <a:latin typeface="Inconsolata"/>
                <a:cs typeface="Inconsolata"/>
              </a:rPr>
              <a:t>::</a:t>
            </a:r>
            <a:r>
              <a:rPr lang="en-US" sz="2400" b="1" dirty="0">
                <a:solidFill>
                  <a:schemeClr val="bg2">
                    <a:lumMod val="60000"/>
                    <a:lumOff val="40000"/>
                  </a:schemeClr>
                </a:solidFill>
                <a:latin typeface="Inconsolata"/>
                <a:cs typeface="Inconsolata"/>
              </a:rPr>
              <a:t>ALT_SEPARATOR</a:t>
            </a:r>
          </a:p>
          <a:p>
            <a:r>
              <a:rPr lang="en-US" sz="2400" b="1" dirty="0">
                <a:latin typeface="Inconsolata"/>
                <a:cs typeface="Inconsolata"/>
              </a:rPr>
              <a:t>        </a:t>
            </a:r>
            <a:r>
              <a:rPr lang="en-US" sz="2400" b="1" dirty="0">
                <a:solidFill>
                  <a:schemeClr val="accent3">
                    <a:lumMod val="60000"/>
                    <a:lumOff val="40000"/>
                  </a:schemeClr>
                </a:solidFill>
                <a:latin typeface="Inconsolata"/>
                <a:cs typeface="Inconsolata"/>
              </a:rPr>
              <a:t>"C:/"</a:t>
            </a:r>
          </a:p>
          <a:p>
            <a:r>
              <a:rPr lang="en-US" sz="2400" b="1" dirty="0">
                <a:latin typeface="Inconsolata"/>
                <a:cs typeface="Inconsolata"/>
              </a:rPr>
              <a:t>      </a:t>
            </a:r>
            <a:r>
              <a:rPr lang="en-US" sz="2400" b="1" dirty="0">
                <a:solidFill>
                  <a:schemeClr val="bg2">
                    <a:lumMod val="60000"/>
                    <a:lumOff val="40000"/>
                  </a:schemeClr>
                </a:solidFill>
                <a:latin typeface="Inconsolata"/>
                <a:cs typeface="Inconsolata"/>
              </a:rPr>
              <a:t>else</a:t>
            </a:r>
          </a:p>
          <a:p>
            <a:r>
              <a:rPr lang="en-US" sz="2400" b="1" dirty="0">
                <a:latin typeface="Inconsolata"/>
                <a:cs typeface="Inconsolata"/>
              </a:rPr>
              <a:t>        </a:t>
            </a:r>
            <a:r>
              <a:rPr lang="en-US" sz="2400" b="1" dirty="0">
                <a:solidFill>
                  <a:srgbClr val="C3D69B"/>
                </a:solidFill>
                <a:latin typeface="Inconsolata"/>
                <a:cs typeface="Inconsolata"/>
              </a:rPr>
              <a:t>"/"</a:t>
            </a:r>
          </a:p>
          <a:p>
            <a:r>
              <a:rPr lang="en-US" sz="2400" b="1" dirty="0">
                <a:solidFill>
                  <a:schemeClr val="bg2">
                    <a:lumMod val="60000"/>
                    <a:lumOff val="40000"/>
                  </a:schemeClr>
                </a:solidFill>
                <a:latin typeface="Inconsolata"/>
                <a:cs typeface="Inconsolata"/>
              </a:rPr>
              <a:t>      end</a:t>
            </a:r>
          </a:p>
          <a:p>
            <a:r>
              <a:rPr lang="en-US" sz="2400" b="1" dirty="0">
                <a:solidFill>
                  <a:schemeClr val="bg2">
                    <a:lumMod val="60000"/>
                    <a:lumOff val="40000"/>
                  </a:schemeClr>
                </a:solidFill>
                <a:latin typeface="Inconsolata"/>
                <a:cs typeface="Inconsolata"/>
              </a:rPr>
              <a:t>    end</a:t>
            </a:r>
          </a:p>
          <a:p>
            <a:r>
              <a:rPr lang="en-US" sz="2400" b="1" dirty="0">
                <a:solidFill>
                  <a:schemeClr val="bg2">
                    <a:lumMod val="60000"/>
                    <a:lumOff val="40000"/>
                  </a:schemeClr>
                </a:solidFill>
                <a:latin typeface="Inconsolata"/>
                <a:cs typeface="Inconsolata"/>
              </a:rPr>
              <a:t>  end</a:t>
            </a:r>
          </a:p>
          <a:p>
            <a:r>
              <a:rPr lang="en-US" sz="2400" b="1" dirty="0">
                <a:solidFill>
                  <a:schemeClr val="bg2">
                    <a:lumMod val="60000"/>
                    <a:lumOff val="40000"/>
                  </a:schemeClr>
                </a:solidFill>
                <a:latin typeface="Inconsolata"/>
                <a:cs typeface="Inconsolata"/>
              </a:rPr>
              <a:t>end</a:t>
            </a:r>
          </a:p>
        </p:txBody>
      </p:sp>
      <p:sp>
        <p:nvSpPr>
          <p:cNvPr id="3" name="TextBox 2"/>
          <p:cNvSpPr txBox="1"/>
          <p:nvPr/>
        </p:nvSpPr>
        <p:spPr>
          <a:xfrm>
            <a:off x="0" y="1630100"/>
            <a:ext cx="500529" cy="4893647"/>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a:t>
            </a:r>
          </a:p>
          <a:p>
            <a:pPr algn="r"/>
            <a:r>
              <a:rPr lang="en-US" sz="2400" dirty="0" smtClean="0">
                <a:solidFill>
                  <a:schemeClr val="tx1">
                    <a:lumMod val="50000"/>
                  </a:schemeClr>
                </a:solidFill>
                <a:latin typeface="Inconsolata"/>
                <a:cs typeface="Inconsolata"/>
              </a:rPr>
              <a:t>11</a:t>
            </a:r>
          </a:p>
          <a:p>
            <a:pPr algn="r"/>
            <a:r>
              <a:rPr lang="en-US" sz="2400" dirty="0" smtClean="0">
                <a:solidFill>
                  <a:schemeClr val="tx1">
                    <a:lumMod val="50000"/>
                  </a:schemeClr>
                </a:solidFill>
                <a:latin typeface="Inconsolata"/>
                <a:cs typeface="Inconsolata"/>
              </a:rPr>
              <a:t>12</a:t>
            </a:r>
          </a:p>
          <a:p>
            <a:pPr algn="r"/>
            <a:r>
              <a:rPr lang="en-US" sz="2400" dirty="0" smtClean="0">
                <a:solidFill>
                  <a:schemeClr val="tx1">
                    <a:lumMod val="50000"/>
                  </a:schemeClr>
                </a:solidFill>
                <a:latin typeface="Inconsolata"/>
                <a:cs typeface="Inconsolata"/>
              </a:rPr>
              <a:t>13</a:t>
            </a:r>
          </a:p>
          <a:p>
            <a:pPr algn="r"/>
            <a:r>
              <a:rPr lang="en-US" sz="2400" dirty="0" smtClean="0">
                <a:solidFill>
                  <a:schemeClr val="tx1">
                    <a:lumMod val="50000"/>
                  </a:schemeClr>
                </a:solidFill>
                <a:latin typeface="Inconsolata"/>
                <a:cs typeface="Inconsolata"/>
              </a:rPr>
              <a:t>14</a:t>
            </a:r>
          </a:p>
          <a:p>
            <a:pPr algn="r"/>
            <a:r>
              <a:rPr lang="en-US" sz="2400" dirty="0" smtClean="0">
                <a:solidFill>
                  <a:schemeClr val="tx1">
                    <a:lumMod val="50000"/>
                  </a:schemeClr>
                </a:solidFill>
                <a:latin typeface="Inconsolata"/>
                <a:cs typeface="Inconsolata"/>
              </a:rPr>
              <a:t>15</a:t>
            </a:r>
          </a:p>
          <a:p>
            <a:pPr algn="r"/>
            <a:r>
              <a:rPr lang="en-US" sz="2400" dirty="0" smtClean="0">
                <a:solidFill>
                  <a:schemeClr val="tx1">
                    <a:lumMod val="50000"/>
                  </a:schemeClr>
                </a:solidFill>
                <a:latin typeface="Inconsolata"/>
                <a:cs typeface="Inconsolata"/>
              </a:rPr>
              <a:t>16</a:t>
            </a:r>
          </a:p>
          <a:p>
            <a:pPr algn="r"/>
            <a:r>
              <a:rPr lang="en-US" sz="2400" dirty="0" smtClean="0">
                <a:solidFill>
                  <a:schemeClr val="tx1">
                    <a:lumMod val="50000"/>
                  </a:schemeClr>
                </a:solidFill>
                <a:latin typeface="Inconsolata"/>
                <a:cs typeface="Inconsolata"/>
              </a:rPr>
              <a:t>17</a:t>
            </a:r>
          </a:p>
          <a:p>
            <a:pPr algn="r"/>
            <a:r>
              <a:rPr lang="en-US" sz="2400" dirty="0" smtClean="0">
                <a:solidFill>
                  <a:schemeClr val="tx1">
                    <a:lumMod val="50000"/>
                  </a:schemeClr>
                </a:solidFill>
                <a:latin typeface="Inconsolata"/>
                <a:cs typeface="Inconsolata"/>
              </a:rPr>
              <a:t>18</a:t>
            </a:r>
          </a:p>
          <a:p>
            <a:pPr algn="r"/>
            <a:r>
              <a:rPr lang="en-US" sz="2400" dirty="0" smtClean="0">
                <a:solidFill>
                  <a:schemeClr val="tx1">
                    <a:lumMod val="50000"/>
                  </a:schemeClr>
                </a:solidFill>
                <a:latin typeface="Inconsolata"/>
                <a:cs typeface="Inconsolata"/>
              </a:rPr>
              <a:t>19</a:t>
            </a:r>
          </a:p>
          <a:p>
            <a:pPr algn="r"/>
            <a:r>
              <a:rPr lang="en-US" sz="2400" dirty="0">
                <a:solidFill>
                  <a:schemeClr val="tx1">
                    <a:lumMod val="50000"/>
                  </a:schemeClr>
                </a:solidFill>
                <a:latin typeface="Inconsolata"/>
                <a:cs typeface="Inconsolata"/>
              </a:rPr>
              <a:t>2</a:t>
            </a:r>
            <a:r>
              <a:rPr lang="en-US" sz="2400" dirty="0" smtClean="0">
                <a:solidFill>
                  <a:schemeClr val="tx1">
                    <a:lumMod val="50000"/>
                  </a:schemeClr>
                </a:solidFill>
                <a:latin typeface="Inconsolata"/>
                <a:cs typeface="Inconsolata"/>
              </a:rPr>
              <a:t>0</a:t>
            </a:r>
          </a:p>
          <a:p>
            <a:pPr algn="r"/>
            <a:r>
              <a:rPr lang="en-US" sz="2400" dirty="0" smtClean="0">
                <a:solidFill>
                  <a:schemeClr val="tx1">
                    <a:lumMod val="50000"/>
                  </a:schemeClr>
                </a:solidFill>
                <a:latin typeface="Inconsolata"/>
                <a:cs typeface="Inconsolata"/>
              </a:rPr>
              <a:t>2122</a:t>
            </a:r>
          </a:p>
        </p:txBody>
      </p:sp>
    </p:spTree>
    <p:extLst>
      <p:ext uri="{BB962C8B-B14F-4D97-AF65-F5344CB8AC3E}">
        <p14:creationId xmlns:p14="http://schemas.microsoft.com/office/powerpoint/2010/main" val="276840333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6600" dirty="0" err="1" smtClean="0">
                <a:latin typeface="Helvetica"/>
                <a:cs typeface="Helvetica"/>
              </a:rPr>
              <a:t>jimweirich</a:t>
            </a:r>
            <a:r>
              <a:rPr lang="en-US" sz="6600" dirty="0" smtClean="0">
                <a:latin typeface="Helvetica"/>
                <a:cs typeface="Helvetica"/>
              </a:rPr>
              <a:t>/rake</a:t>
            </a:r>
            <a:endParaRPr lang="en-US" sz="6600" dirty="0">
              <a:latin typeface="Helvetica"/>
              <a:cs typeface="Helvetica"/>
            </a:endParaRPr>
          </a:p>
        </p:txBody>
      </p:sp>
      <p:sp>
        <p:nvSpPr>
          <p:cNvPr id="2" name="TextBox 1"/>
          <p:cNvSpPr txBox="1"/>
          <p:nvPr/>
        </p:nvSpPr>
        <p:spPr>
          <a:xfrm>
            <a:off x="432373" y="1607687"/>
            <a:ext cx="8293845" cy="4154983"/>
          </a:xfrm>
          <a:prstGeom prst="rect">
            <a:avLst/>
          </a:prstGeom>
          <a:noFill/>
        </p:spPr>
        <p:txBody>
          <a:bodyPr wrap="square" rtlCol="0">
            <a:spAutoFit/>
          </a:bodyPr>
          <a:lstStyle/>
          <a:p>
            <a:r>
              <a:rPr lang="en-US" sz="2400" b="1" dirty="0">
                <a:solidFill>
                  <a:schemeClr val="bg2">
                    <a:lumMod val="60000"/>
                    <a:lumOff val="40000"/>
                  </a:schemeClr>
                </a:solidFill>
                <a:latin typeface="Inconsolata"/>
                <a:cs typeface="Inconsolata"/>
              </a:rPr>
              <a:t>class</a:t>
            </a:r>
            <a:r>
              <a:rPr lang="en-US" sz="2400" dirty="0">
                <a:latin typeface="Inconsolata"/>
                <a:cs typeface="Inconsolata"/>
              </a:rPr>
              <a:t> </a:t>
            </a:r>
            <a:r>
              <a:rPr lang="en-US" sz="2400" dirty="0">
                <a:solidFill>
                  <a:schemeClr val="tx1">
                    <a:lumMod val="85000"/>
                  </a:schemeClr>
                </a:solidFill>
                <a:latin typeface="Inconsolata"/>
                <a:cs typeface="Inconsolata"/>
              </a:rPr>
              <a:t>Module</a:t>
            </a:r>
          </a:p>
          <a:p>
            <a:r>
              <a:rPr lang="en-US" sz="2400" dirty="0">
                <a:latin typeface="Inconsolata"/>
                <a:cs typeface="Inconsolata"/>
              </a:rPr>
              <a:t>  </a:t>
            </a:r>
            <a:endParaRPr lang="en-US" sz="2400" dirty="0" smtClean="0">
              <a:latin typeface="Inconsolata"/>
              <a:cs typeface="Inconsolata"/>
            </a:endParaRPr>
          </a:p>
          <a:p>
            <a:r>
              <a:rPr lang="en-US" sz="2400" b="1" dirty="0">
                <a:solidFill>
                  <a:srgbClr val="558ED5"/>
                </a:solidFill>
                <a:latin typeface="Inconsolata"/>
                <a:cs typeface="Inconsolata"/>
              </a:rPr>
              <a:t> </a:t>
            </a:r>
            <a:r>
              <a:rPr lang="en-US" sz="2400" b="1" dirty="0" smtClean="0">
                <a:solidFill>
                  <a:srgbClr val="558ED5"/>
                </a:solidFill>
                <a:latin typeface="Inconsolata"/>
                <a:cs typeface="Inconsolata"/>
              </a:rPr>
              <a:t> </a:t>
            </a:r>
            <a:r>
              <a:rPr lang="en-US" sz="2400" b="1" dirty="0" err="1" smtClean="0">
                <a:solidFill>
                  <a:srgbClr val="558ED5"/>
                </a:solidFill>
                <a:latin typeface="Inconsolata"/>
                <a:cs typeface="Inconsolata"/>
              </a:rPr>
              <a:t>def</a:t>
            </a:r>
            <a:r>
              <a:rPr lang="en-US" sz="2400" dirty="0" smtClean="0">
                <a:solidFill>
                  <a:srgbClr val="558ED5"/>
                </a:solidFill>
                <a:latin typeface="Inconsolata"/>
                <a:cs typeface="Inconsolata"/>
              </a:rPr>
              <a:t> </a:t>
            </a:r>
            <a:r>
              <a:rPr lang="en-US" sz="2400" dirty="0" err="1">
                <a:solidFill>
                  <a:schemeClr val="accent6">
                    <a:lumMod val="75000"/>
                  </a:schemeClr>
                </a:solidFill>
                <a:latin typeface="Inconsolata"/>
                <a:cs typeface="Inconsolata"/>
              </a:rPr>
              <a:t>rake_extension</a:t>
            </a:r>
            <a:r>
              <a:rPr lang="en-US" sz="2400" dirty="0">
                <a:latin typeface="Inconsolata"/>
                <a:cs typeface="Inconsolata"/>
              </a:rPr>
              <a:t>(method</a:t>
            </a:r>
            <a:r>
              <a:rPr lang="en-US" sz="2400" dirty="0" smtClean="0">
                <a:latin typeface="Inconsolata"/>
                <a:cs typeface="Inconsolata"/>
              </a:rPr>
              <a:t>)</a:t>
            </a:r>
          </a:p>
          <a:p>
            <a:r>
              <a:rPr lang="en-US" sz="2400" b="1" dirty="0">
                <a:solidFill>
                  <a:srgbClr val="558ED5"/>
                </a:solidFill>
                <a:latin typeface="Inconsolata"/>
                <a:cs typeface="Inconsolata"/>
              </a:rPr>
              <a:t> </a:t>
            </a:r>
            <a:r>
              <a:rPr lang="en-US" sz="2400" b="1" dirty="0" smtClean="0">
                <a:solidFill>
                  <a:srgbClr val="558ED5"/>
                </a:solidFill>
                <a:latin typeface="Inconsolata"/>
                <a:cs typeface="Inconsolata"/>
              </a:rPr>
              <a:t>   if</a:t>
            </a:r>
            <a:r>
              <a:rPr lang="en-US" sz="2400" dirty="0" smtClean="0">
                <a:solidFill>
                  <a:srgbClr val="558ED5"/>
                </a:solidFill>
                <a:latin typeface="Inconsolata"/>
                <a:cs typeface="Inconsolata"/>
              </a:rPr>
              <a:t> </a:t>
            </a:r>
            <a:r>
              <a:rPr lang="en-US" sz="2400" dirty="0" err="1">
                <a:latin typeface="Inconsolata"/>
                <a:cs typeface="Inconsolata"/>
              </a:rPr>
              <a:t>instance_methods.</a:t>
            </a:r>
            <a:r>
              <a:rPr lang="en-US" sz="2400" b="1" dirty="0" err="1">
                <a:latin typeface="Inconsolata"/>
                <a:cs typeface="Inconsolata"/>
              </a:rPr>
              <a:t>include</a:t>
            </a:r>
            <a:r>
              <a:rPr lang="en-US" sz="2400" dirty="0">
                <a:latin typeface="Inconsolata"/>
                <a:cs typeface="Inconsolata"/>
              </a:rPr>
              <a:t>?(method)</a:t>
            </a:r>
          </a:p>
          <a:p>
            <a:r>
              <a:rPr lang="en-US" sz="2400" dirty="0">
                <a:latin typeface="Inconsolata"/>
                <a:cs typeface="Inconsolata"/>
              </a:rPr>
              <a:t>      </a:t>
            </a:r>
            <a:r>
              <a:rPr lang="en-US" sz="2400" dirty="0">
                <a:solidFill>
                  <a:schemeClr val="accent4">
                    <a:lumMod val="60000"/>
                    <a:lumOff val="40000"/>
                  </a:schemeClr>
                </a:solidFill>
                <a:latin typeface="Inconsolata"/>
                <a:cs typeface="Inconsolata"/>
              </a:rPr>
              <a:t>$</a:t>
            </a:r>
            <a:r>
              <a:rPr lang="en-US" sz="2400" dirty="0" err="1">
                <a:solidFill>
                  <a:schemeClr val="accent4">
                    <a:lumMod val="60000"/>
                    <a:lumOff val="40000"/>
                  </a:schemeClr>
                </a:solidFill>
                <a:latin typeface="Inconsolata"/>
                <a:cs typeface="Inconsolata"/>
              </a:rPr>
              <a:t>stderr</a:t>
            </a:r>
            <a:r>
              <a:rPr lang="en-US" sz="2400" dirty="0" err="1">
                <a:latin typeface="Inconsolata"/>
                <a:cs typeface="Inconsolata"/>
              </a:rPr>
              <a:t>.puts</a:t>
            </a:r>
            <a:r>
              <a:rPr lang="en-US" sz="2400" dirty="0">
                <a:latin typeface="Inconsolata"/>
                <a:cs typeface="Inconsolata"/>
              </a:rPr>
              <a:t> </a:t>
            </a:r>
            <a:r>
              <a:rPr lang="en-US" sz="2400" dirty="0">
                <a:solidFill>
                  <a:schemeClr val="accent3">
                    <a:lumMod val="60000"/>
                    <a:lumOff val="40000"/>
                  </a:schemeClr>
                </a:solidFill>
                <a:latin typeface="Inconsolata"/>
                <a:cs typeface="Inconsolata"/>
              </a:rPr>
              <a:t>"WARNING: Possible conflict with </a:t>
            </a:r>
            <a:r>
              <a:rPr lang="en-US" sz="2400" dirty="0" smtClean="0">
                <a:solidFill>
                  <a:schemeClr val="accent3">
                    <a:lumMod val="60000"/>
                    <a:lumOff val="40000"/>
                  </a:schemeClr>
                </a:solidFill>
                <a:latin typeface="Inconsolata"/>
                <a:cs typeface="Inconsolata"/>
              </a:rPr>
              <a:t>…</a:t>
            </a:r>
            <a:r>
              <a:rPr lang="hu-HU" sz="2400" dirty="0" smtClean="0">
                <a:latin typeface="Inconsolata"/>
                <a:cs typeface="Inconsolata"/>
              </a:rPr>
              <a:t>       </a:t>
            </a:r>
          </a:p>
          <a:p>
            <a:r>
              <a:rPr lang="hu-HU" sz="2400" b="1" dirty="0" smtClean="0">
                <a:solidFill>
                  <a:srgbClr val="558ED5"/>
                </a:solidFill>
                <a:latin typeface="Inconsolata"/>
                <a:cs typeface="Inconsolata"/>
              </a:rPr>
              <a:t>    else</a:t>
            </a:r>
            <a:endParaRPr lang="hu-HU" sz="2400" dirty="0">
              <a:solidFill>
                <a:srgbClr val="558ED5"/>
              </a:solidFill>
              <a:latin typeface="Inconsolata"/>
              <a:cs typeface="Inconsolata"/>
            </a:endParaRPr>
          </a:p>
          <a:p>
            <a:r>
              <a:rPr lang="tr-TR" sz="2400" dirty="0">
                <a:latin typeface="Inconsolata"/>
                <a:cs typeface="Inconsolata"/>
              </a:rPr>
              <a:t>      </a:t>
            </a:r>
            <a:r>
              <a:rPr lang="tr-TR" sz="2400" b="1" dirty="0" err="1">
                <a:solidFill>
                  <a:srgbClr val="FFFF00"/>
                </a:solidFill>
                <a:latin typeface="Inconsolata"/>
                <a:cs typeface="Inconsolata"/>
              </a:rPr>
              <a:t>yield</a:t>
            </a:r>
            <a:endParaRPr lang="tr-TR" sz="2400" dirty="0">
              <a:solidFill>
                <a:srgbClr val="FFFF00"/>
              </a:solidFill>
              <a:latin typeface="Inconsolata"/>
              <a:cs typeface="Inconsolata"/>
            </a:endParaRPr>
          </a:p>
          <a:p>
            <a:r>
              <a:rPr lang="tr-TR" sz="2400" dirty="0">
                <a:latin typeface="Inconsolata"/>
                <a:cs typeface="Inconsolata"/>
              </a:rPr>
              <a:t>   </a:t>
            </a:r>
            <a:r>
              <a:rPr lang="tr-TR" sz="2400" dirty="0">
                <a:solidFill>
                  <a:srgbClr val="558ED5"/>
                </a:solidFill>
                <a:latin typeface="Inconsolata"/>
                <a:cs typeface="Inconsolata"/>
              </a:rPr>
              <a:t> </a:t>
            </a:r>
            <a:r>
              <a:rPr lang="tr-TR" sz="2400" b="1" dirty="0" err="1" smtClean="0">
                <a:solidFill>
                  <a:srgbClr val="558ED5"/>
                </a:solidFill>
                <a:latin typeface="Inconsolata"/>
                <a:cs typeface="Inconsolata"/>
              </a:rPr>
              <a:t>end</a:t>
            </a:r>
            <a:endParaRPr lang="tr-TR" sz="2400" dirty="0">
              <a:solidFill>
                <a:srgbClr val="558ED5"/>
              </a:solidFill>
              <a:latin typeface="Inconsolata"/>
              <a:cs typeface="Inconsolata"/>
            </a:endParaRPr>
          </a:p>
          <a:p>
            <a:r>
              <a:rPr lang="tr-TR" sz="2400" dirty="0">
                <a:solidFill>
                  <a:srgbClr val="558ED5"/>
                </a:solidFill>
                <a:latin typeface="Inconsolata"/>
                <a:cs typeface="Inconsolata"/>
              </a:rPr>
              <a:t>  </a:t>
            </a:r>
            <a:r>
              <a:rPr lang="tr-TR" sz="2400" b="1" dirty="0" err="1" smtClean="0">
                <a:solidFill>
                  <a:srgbClr val="558ED5"/>
                </a:solidFill>
                <a:latin typeface="Inconsolata"/>
                <a:cs typeface="Inconsolata"/>
              </a:rPr>
              <a:t>end</a:t>
            </a:r>
            <a:endParaRPr lang="tr-TR" sz="2400" b="1" dirty="0" smtClean="0">
              <a:solidFill>
                <a:srgbClr val="558ED5"/>
              </a:solidFill>
              <a:latin typeface="Inconsolata"/>
              <a:cs typeface="Inconsolata"/>
            </a:endParaRPr>
          </a:p>
          <a:p>
            <a:endParaRPr lang="tr-TR" sz="2400" dirty="0">
              <a:solidFill>
                <a:srgbClr val="558ED5"/>
              </a:solidFill>
              <a:latin typeface="Inconsolata"/>
              <a:cs typeface="Inconsolata"/>
            </a:endParaRPr>
          </a:p>
          <a:p>
            <a:r>
              <a:rPr lang="tr-TR" sz="2400" b="1" dirty="0" err="1" smtClean="0">
                <a:solidFill>
                  <a:srgbClr val="558ED5"/>
                </a:solidFill>
                <a:latin typeface="Inconsolata"/>
                <a:cs typeface="Inconsolata"/>
              </a:rPr>
              <a:t>end</a:t>
            </a:r>
            <a:endParaRPr lang="tr-TR" sz="2400" dirty="0">
              <a:solidFill>
                <a:srgbClr val="558ED5"/>
              </a:solidFill>
              <a:latin typeface="Inconsolata"/>
              <a:cs typeface="Inconsolata"/>
            </a:endParaRPr>
          </a:p>
        </p:txBody>
      </p:sp>
      <p:sp>
        <p:nvSpPr>
          <p:cNvPr id="3" name="TextBox 2"/>
          <p:cNvSpPr txBox="1"/>
          <p:nvPr/>
        </p:nvSpPr>
        <p:spPr>
          <a:xfrm>
            <a:off x="0" y="1630100"/>
            <a:ext cx="500529" cy="4154983"/>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a:p>
            <a:pPr algn="r"/>
            <a:r>
              <a:rPr lang="en-US" sz="2400" dirty="0" smtClean="0">
                <a:solidFill>
                  <a:schemeClr val="tx1">
                    <a:lumMod val="50000"/>
                  </a:schemeClr>
                </a:solidFill>
                <a:latin typeface="Inconsolata"/>
                <a:cs typeface="Inconsolata"/>
              </a:rPr>
              <a:t>10</a:t>
            </a:r>
          </a:p>
          <a:p>
            <a:pPr algn="r"/>
            <a:r>
              <a:rPr lang="en-US" sz="2400" dirty="0" smtClean="0">
                <a:solidFill>
                  <a:schemeClr val="tx1">
                    <a:lumMod val="50000"/>
                  </a:schemeClr>
                </a:solidFill>
                <a:latin typeface="Inconsolata"/>
                <a:cs typeface="Inconsolata"/>
              </a:rPr>
              <a:t>11</a:t>
            </a:r>
          </a:p>
        </p:txBody>
      </p:sp>
    </p:spTree>
    <p:extLst>
      <p:ext uri="{BB962C8B-B14F-4D97-AF65-F5344CB8AC3E}">
        <p14:creationId xmlns:p14="http://schemas.microsoft.com/office/powerpoint/2010/main" val="220018939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6600" dirty="0" err="1" smtClean="0">
                <a:latin typeface="Helvetica"/>
                <a:cs typeface="Helvetica"/>
              </a:rPr>
              <a:t>jimweirich</a:t>
            </a:r>
            <a:r>
              <a:rPr lang="en-US" sz="6600" dirty="0" smtClean="0">
                <a:latin typeface="Helvetica"/>
                <a:cs typeface="Helvetica"/>
              </a:rPr>
              <a:t>/rake</a:t>
            </a:r>
            <a:endParaRPr lang="en-US" sz="6600" dirty="0">
              <a:latin typeface="Helvetica"/>
              <a:cs typeface="Helvetica"/>
            </a:endParaRPr>
          </a:p>
        </p:txBody>
      </p:sp>
      <p:sp>
        <p:nvSpPr>
          <p:cNvPr id="2" name="TextBox 1"/>
          <p:cNvSpPr txBox="1"/>
          <p:nvPr/>
        </p:nvSpPr>
        <p:spPr>
          <a:xfrm>
            <a:off x="432373" y="1607687"/>
            <a:ext cx="8293845" cy="3416320"/>
          </a:xfrm>
          <a:prstGeom prst="rect">
            <a:avLst/>
          </a:prstGeom>
          <a:noFill/>
        </p:spPr>
        <p:txBody>
          <a:bodyPr wrap="square" rtlCol="0">
            <a:spAutoFit/>
          </a:bodyPr>
          <a:lstStyle/>
          <a:p>
            <a:r>
              <a:rPr lang="en-US" sz="2400" b="1" dirty="0">
                <a:solidFill>
                  <a:schemeClr val="bg2">
                    <a:lumMod val="60000"/>
                    <a:lumOff val="40000"/>
                  </a:schemeClr>
                </a:solidFill>
                <a:latin typeface="Inconsolata"/>
                <a:cs typeface="Inconsolata"/>
              </a:rPr>
              <a:t>class</a:t>
            </a:r>
            <a:r>
              <a:rPr lang="en-US" sz="2400" dirty="0">
                <a:solidFill>
                  <a:schemeClr val="bg2">
                    <a:lumMod val="60000"/>
                    <a:lumOff val="40000"/>
                  </a:schemeClr>
                </a:solidFill>
                <a:latin typeface="Inconsolata"/>
                <a:cs typeface="Inconsolata"/>
              </a:rPr>
              <a:t> </a:t>
            </a:r>
            <a:r>
              <a:rPr lang="en-US" sz="2400" dirty="0">
                <a:latin typeface="Inconsolata"/>
                <a:cs typeface="Inconsolata"/>
              </a:rPr>
              <a:t>String</a:t>
            </a:r>
          </a:p>
          <a:p>
            <a:endParaRPr lang="en-US" sz="2400" dirty="0" smtClean="0">
              <a:latin typeface="Inconsolata"/>
              <a:cs typeface="Inconsolata"/>
            </a:endParaRPr>
          </a:p>
          <a:p>
            <a:r>
              <a:rPr lang="en-US" sz="2400" dirty="0" smtClean="0">
                <a:latin typeface="Inconsolata"/>
                <a:cs typeface="Inconsolata"/>
              </a:rPr>
              <a:t>  </a:t>
            </a:r>
            <a:r>
              <a:rPr lang="en-US" sz="2400" dirty="0" err="1">
                <a:latin typeface="Inconsolata"/>
                <a:cs typeface="Inconsolata"/>
              </a:rPr>
              <a:t>rake_extension</a:t>
            </a:r>
            <a:r>
              <a:rPr lang="en-US" sz="2400" dirty="0">
                <a:latin typeface="Inconsolata"/>
                <a:cs typeface="Inconsolata"/>
              </a:rPr>
              <a:t>(</a:t>
            </a:r>
            <a:r>
              <a:rPr lang="en-US" sz="2400" dirty="0">
                <a:solidFill>
                  <a:schemeClr val="accent3">
                    <a:lumMod val="60000"/>
                    <a:lumOff val="40000"/>
                  </a:schemeClr>
                </a:solidFill>
                <a:latin typeface="Inconsolata"/>
                <a:cs typeface="Inconsolata"/>
              </a:rPr>
              <a:t>"</a:t>
            </a:r>
            <a:r>
              <a:rPr lang="en-US" sz="2400" dirty="0" err="1">
                <a:solidFill>
                  <a:schemeClr val="accent3">
                    <a:lumMod val="60000"/>
                    <a:lumOff val="40000"/>
                  </a:schemeClr>
                </a:solidFill>
                <a:latin typeface="Inconsolata"/>
                <a:cs typeface="Inconsolata"/>
              </a:rPr>
              <a:t>ext</a:t>
            </a:r>
            <a:r>
              <a:rPr lang="en-US" sz="2400" dirty="0">
                <a:solidFill>
                  <a:schemeClr val="accent3">
                    <a:lumMod val="60000"/>
                    <a:lumOff val="40000"/>
                  </a:schemeClr>
                </a:solidFill>
                <a:latin typeface="Inconsolata"/>
                <a:cs typeface="Inconsolata"/>
              </a:rPr>
              <a:t>"</a:t>
            </a:r>
            <a:r>
              <a:rPr lang="en-US" sz="2400" dirty="0">
                <a:latin typeface="Inconsolata"/>
                <a:cs typeface="Inconsolata"/>
              </a:rPr>
              <a:t>) </a:t>
            </a:r>
            <a:r>
              <a:rPr lang="en-US" sz="2400" b="1" dirty="0">
                <a:latin typeface="Inconsolata"/>
                <a:cs typeface="Inconsolata"/>
              </a:rPr>
              <a:t>do</a:t>
            </a:r>
            <a:endParaRPr lang="en-US" sz="2400" dirty="0">
              <a:latin typeface="Inconsolata"/>
              <a:cs typeface="Inconsolata"/>
            </a:endParaRPr>
          </a:p>
          <a:p>
            <a:r>
              <a:rPr lang="en-US" sz="2400" dirty="0">
                <a:latin typeface="Inconsolata"/>
                <a:cs typeface="Inconsolata"/>
              </a:rPr>
              <a:t>    </a:t>
            </a:r>
            <a:r>
              <a:rPr lang="en-US" sz="2400" b="1" dirty="0" err="1">
                <a:solidFill>
                  <a:srgbClr val="558ED5"/>
                </a:solidFill>
                <a:latin typeface="Inconsolata"/>
                <a:cs typeface="Inconsolata"/>
              </a:rPr>
              <a:t>def</a:t>
            </a:r>
            <a:r>
              <a:rPr lang="en-US" sz="2400" dirty="0">
                <a:solidFill>
                  <a:srgbClr val="558ED5"/>
                </a:solidFill>
                <a:latin typeface="Inconsolata"/>
                <a:cs typeface="Inconsolata"/>
              </a:rPr>
              <a:t> </a:t>
            </a:r>
            <a:r>
              <a:rPr lang="en-US" sz="2400" dirty="0" err="1">
                <a:solidFill>
                  <a:schemeClr val="accent6">
                    <a:lumMod val="75000"/>
                  </a:schemeClr>
                </a:solidFill>
                <a:latin typeface="Inconsolata"/>
                <a:cs typeface="Inconsolata"/>
              </a:rPr>
              <a:t>ext</a:t>
            </a:r>
            <a:r>
              <a:rPr lang="en-US" sz="2400" dirty="0">
                <a:latin typeface="Inconsolata"/>
                <a:cs typeface="Inconsolata"/>
              </a:rPr>
              <a:t>(</a:t>
            </a:r>
            <a:r>
              <a:rPr lang="en-US" sz="2400" dirty="0" err="1">
                <a:latin typeface="Inconsolata"/>
                <a:cs typeface="Inconsolata"/>
              </a:rPr>
              <a:t>newext</a:t>
            </a:r>
            <a:r>
              <a:rPr lang="en-US" sz="2400" dirty="0">
                <a:latin typeface="Inconsolata"/>
                <a:cs typeface="Inconsolata"/>
              </a:rPr>
              <a:t>=''</a:t>
            </a:r>
            <a:r>
              <a:rPr lang="en-US" sz="2400" dirty="0" smtClean="0">
                <a:latin typeface="Inconsolata"/>
                <a:cs typeface="Inconsolata"/>
              </a:rPr>
              <a:t>)</a:t>
            </a:r>
          </a:p>
          <a:p>
            <a:r>
              <a:rPr lang="en-US" sz="2400" dirty="0" smtClean="0">
                <a:latin typeface="Inconsolata"/>
                <a:cs typeface="Inconsolata"/>
              </a:rPr>
              <a:t>	</a:t>
            </a:r>
            <a:r>
              <a:rPr lang="en-US" sz="2400" dirty="0" smtClean="0">
                <a:solidFill>
                  <a:schemeClr val="tx1">
                    <a:lumMod val="65000"/>
                  </a:schemeClr>
                </a:solidFill>
                <a:latin typeface="Inconsolata"/>
                <a:cs typeface="Inconsolata"/>
              </a:rPr>
              <a:t># ... implementation</a:t>
            </a:r>
            <a:endParaRPr lang="en-US" sz="2400" dirty="0">
              <a:solidFill>
                <a:schemeClr val="tx1">
                  <a:lumMod val="65000"/>
                </a:schemeClr>
              </a:solidFill>
              <a:latin typeface="Inconsolata"/>
              <a:cs typeface="Inconsolata"/>
            </a:endParaRPr>
          </a:p>
          <a:p>
            <a:r>
              <a:rPr lang="en-US" sz="2400" b="1" dirty="0">
                <a:solidFill>
                  <a:srgbClr val="558ED5"/>
                </a:solidFill>
                <a:latin typeface="Inconsolata"/>
                <a:cs typeface="Inconsolata"/>
              </a:rPr>
              <a:t> </a:t>
            </a:r>
            <a:r>
              <a:rPr lang="en-US" sz="2400" b="1" dirty="0" smtClean="0">
                <a:solidFill>
                  <a:srgbClr val="558ED5"/>
                </a:solidFill>
                <a:latin typeface="Inconsolata"/>
                <a:cs typeface="Inconsolata"/>
              </a:rPr>
              <a:t>   end</a:t>
            </a:r>
            <a:endParaRPr lang="en-US" sz="2400" dirty="0" smtClean="0">
              <a:solidFill>
                <a:srgbClr val="558ED5"/>
              </a:solidFill>
              <a:latin typeface="Inconsolata"/>
              <a:cs typeface="Inconsolata"/>
            </a:endParaRPr>
          </a:p>
          <a:p>
            <a:r>
              <a:rPr lang="en-US" sz="2400" dirty="0" smtClean="0">
                <a:solidFill>
                  <a:srgbClr val="558ED5"/>
                </a:solidFill>
                <a:latin typeface="Inconsolata"/>
                <a:cs typeface="Inconsolata"/>
              </a:rPr>
              <a:t>  </a:t>
            </a:r>
            <a:r>
              <a:rPr lang="en-US" sz="2400" b="1" dirty="0" smtClean="0">
                <a:solidFill>
                  <a:srgbClr val="558ED5"/>
                </a:solidFill>
                <a:latin typeface="Inconsolata"/>
                <a:cs typeface="Inconsolata"/>
              </a:rPr>
              <a:t>end</a:t>
            </a:r>
          </a:p>
          <a:p>
            <a:endParaRPr lang="en-US" sz="2400" dirty="0">
              <a:solidFill>
                <a:srgbClr val="558ED5"/>
              </a:solidFill>
              <a:latin typeface="Inconsolata"/>
              <a:cs typeface="Inconsolata"/>
            </a:endParaRPr>
          </a:p>
          <a:p>
            <a:r>
              <a:rPr lang="en-US" sz="2400" b="1" dirty="0">
                <a:solidFill>
                  <a:srgbClr val="558ED5"/>
                </a:solidFill>
                <a:latin typeface="Inconsolata"/>
                <a:cs typeface="Inconsolata"/>
              </a:rPr>
              <a:t>end</a:t>
            </a:r>
            <a:endParaRPr lang="en-US" sz="2400" dirty="0">
              <a:solidFill>
                <a:srgbClr val="558ED5"/>
              </a:solidFill>
              <a:latin typeface="Inconsolata"/>
              <a:cs typeface="Inconsolata"/>
            </a:endParaRPr>
          </a:p>
        </p:txBody>
      </p:sp>
      <p:sp>
        <p:nvSpPr>
          <p:cNvPr id="4" name="TextBox 3"/>
          <p:cNvSpPr txBox="1"/>
          <p:nvPr/>
        </p:nvSpPr>
        <p:spPr>
          <a:xfrm>
            <a:off x="0" y="1630100"/>
            <a:ext cx="500529" cy="3416320"/>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p:txBody>
      </p:sp>
    </p:spTree>
    <p:extLst>
      <p:ext uri="{BB962C8B-B14F-4D97-AF65-F5344CB8AC3E}">
        <p14:creationId xmlns:p14="http://schemas.microsoft.com/office/powerpoint/2010/main" val="64582442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5953" y="2644170"/>
            <a:ext cx="5112097" cy="1569660"/>
          </a:xfrm>
          <a:prstGeom prst="rect">
            <a:avLst/>
          </a:prstGeom>
          <a:noFill/>
        </p:spPr>
        <p:txBody>
          <a:bodyPr wrap="none" rtlCol="0">
            <a:spAutoFit/>
          </a:bodyPr>
          <a:lstStyle/>
          <a:p>
            <a:pPr algn="ctr"/>
            <a:r>
              <a:rPr lang="en-US" sz="9600" dirty="0" smtClean="0">
                <a:latin typeface="Helvetica"/>
                <a:cs typeface="Helvetica"/>
              </a:rPr>
              <a:t>Question</a:t>
            </a:r>
            <a:endParaRPr lang="en-US" sz="9600" dirty="0">
              <a:latin typeface="Helvetica"/>
              <a:cs typeface="Helvetica"/>
            </a:endParaRPr>
          </a:p>
        </p:txBody>
      </p:sp>
    </p:spTree>
    <p:extLst>
      <p:ext uri="{BB962C8B-B14F-4D97-AF65-F5344CB8AC3E}">
        <p14:creationId xmlns:p14="http://schemas.microsoft.com/office/powerpoint/2010/main" val="201322637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92344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3087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5078" y="2921169"/>
            <a:ext cx="8293845" cy="923330"/>
          </a:xfrm>
          <a:prstGeom prst="rect">
            <a:avLst/>
          </a:prstGeom>
          <a:noFill/>
        </p:spPr>
        <p:txBody>
          <a:bodyPr wrap="square" rtlCol="0">
            <a:spAutoFit/>
          </a:bodyPr>
          <a:lstStyle/>
          <a:p>
            <a:pPr algn="ctr"/>
            <a:r>
              <a:rPr lang="en-US" sz="5400" b="1" dirty="0" smtClean="0">
                <a:solidFill>
                  <a:schemeClr val="bg2">
                    <a:lumMod val="60000"/>
                    <a:lumOff val="40000"/>
                  </a:schemeClr>
                </a:solidFill>
                <a:latin typeface="Inconsolata"/>
                <a:cs typeface="Inconsolata"/>
              </a:rPr>
              <a:t>Kitchen</a:t>
            </a:r>
            <a:r>
              <a:rPr lang="en-US" sz="5400" b="1" dirty="0" smtClean="0">
                <a:latin typeface="Inconsolata"/>
                <a:cs typeface="Inconsolata"/>
              </a:rPr>
              <a:t>::</a:t>
            </a:r>
            <a:r>
              <a:rPr lang="en-US" sz="5400" b="1" dirty="0" err="1" smtClean="0">
                <a:solidFill>
                  <a:schemeClr val="bg2">
                    <a:lumMod val="60000"/>
                    <a:lumOff val="40000"/>
                  </a:schemeClr>
                </a:solidFill>
                <a:latin typeface="Inconsolata"/>
                <a:cs typeface="Inconsolata"/>
              </a:rPr>
              <a:t>LazyHash</a:t>
            </a:r>
            <a:endParaRPr lang="tr-TR" sz="5400" dirty="0">
              <a:solidFill>
                <a:srgbClr val="558ED5"/>
              </a:solidFill>
              <a:latin typeface="Inconsolata"/>
              <a:cs typeface="Inconsolata"/>
            </a:endParaRPr>
          </a:p>
        </p:txBody>
      </p:sp>
    </p:spTree>
    <p:extLst>
      <p:ext uri="{BB962C8B-B14F-4D97-AF65-F5344CB8AC3E}">
        <p14:creationId xmlns:p14="http://schemas.microsoft.com/office/powerpoint/2010/main" val="141982812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5400" b="1" dirty="0">
                <a:solidFill>
                  <a:schemeClr val="bg2">
                    <a:lumMod val="60000"/>
                    <a:lumOff val="40000"/>
                  </a:schemeClr>
                </a:solidFill>
                <a:latin typeface="Inconsolata"/>
                <a:cs typeface="Inconsolata"/>
              </a:rPr>
              <a:t>Kitchen</a:t>
            </a:r>
            <a:r>
              <a:rPr lang="en-US" sz="5400" b="1" dirty="0">
                <a:latin typeface="Inconsolata"/>
                <a:cs typeface="Inconsolata"/>
              </a:rPr>
              <a:t>::</a:t>
            </a:r>
            <a:r>
              <a:rPr lang="en-US" sz="5400" b="1" dirty="0" err="1">
                <a:solidFill>
                  <a:schemeClr val="bg2">
                    <a:lumMod val="60000"/>
                    <a:lumOff val="40000"/>
                  </a:schemeClr>
                </a:solidFill>
                <a:latin typeface="Inconsolata"/>
                <a:cs typeface="Inconsolata"/>
              </a:rPr>
              <a:t>LazyHash</a:t>
            </a:r>
            <a:endParaRPr lang="tr-TR" sz="5400" dirty="0">
              <a:solidFill>
                <a:srgbClr val="558ED5"/>
              </a:solidFill>
              <a:latin typeface="Inconsolata"/>
              <a:cs typeface="Inconsolata"/>
            </a:endParaRPr>
          </a:p>
        </p:txBody>
      </p:sp>
      <p:sp>
        <p:nvSpPr>
          <p:cNvPr id="2" name="TextBox 1"/>
          <p:cNvSpPr txBox="1"/>
          <p:nvPr/>
        </p:nvSpPr>
        <p:spPr>
          <a:xfrm>
            <a:off x="432373" y="1607687"/>
            <a:ext cx="8293845" cy="830997"/>
          </a:xfrm>
          <a:prstGeom prst="rect">
            <a:avLst/>
          </a:prstGeom>
          <a:noFill/>
        </p:spPr>
        <p:txBody>
          <a:bodyPr wrap="square" rtlCol="0">
            <a:spAutoFit/>
          </a:bodyPr>
          <a:lstStyle/>
          <a:p>
            <a:r>
              <a:rPr lang="en-US" sz="2400" dirty="0">
                <a:latin typeface="Inconsolata"/>
                <a:cs typeface="Inconsolata"/>
              </a:rPr>
              <a:t>context = </a:t>
            </a:r>
            <a:r>
              <a:rPr lang="en-US" sz="2400" dirty="0">
                <a:solidFill>
                  <a:schemeClr val="accent3">
                    <a:lumMod val="60000"/>
                    <a:lumOff val="40000"/>
                  </a:schemeClr>
                </a:solidFill>
                <a:latin typeface="Inconsolata"/>
                <a:cs typeface="Inconsolata"/>
              </a:rPr>
              <a:t>"any object"</a:t>
            </a:r>
          </a:p>
          <a:p>
            <a:r>
              <a:rPr lang="en-US" sz="2400" dirty="0">
                <a:latin typeface="Inconsolata"/>
                <a:cs typeface="Inconsolata"/>
              </a:rPr>
              <a:t>lazy = </a:t>
            </a:r>
            <a:r>
              <a:rPr lang="en-US" sz="2400" dirty="0">
                <a:solidFill>
                  <a:schemeClr val="bg2">
                    <a:lumMod val="60000"/>
                    <a:lumOff val="40000"/>
                  </a:schemeClr>
                </a:solidFill>
                <a:latin typeface="Inconsolata"/>
                <a:cs typeface="Inconsolata"/>
              </a:rPr>
              <a:t>Kitchen</a:t>
            </a:r>
            <a:r>
              <a:rPr lang="en-US" sz="2400" dirty="0">
                <a:latin typeface="Inconsolata"/>
                <a:cs typeface="Inconsolata"/>
              </a:rPr>
              <a:t>:</a:t>
            </a:r>
            <a:r>
              <a:rPr lang="en-US" sz="2400" dirty="0" smtClean="0">
                <a:latin typeface="Inconsolata"/>
                <a:cs typeface="Inconsolata"/>
              </a:rPr>
              <a:t>:</a:t>
            </a:r>
            <a:r>
              <a:rPr lang="en-US" sz="2400" dirty="0" err="1" smtClean="0">
                <a:solidFill>
                  <a:srgbClr val="558ED5"/>
                </a:solidFill>
                <a:latin typeface="Inconsolata"/>
                <a:cs typeface="Inconsolata"/>
              </a:rPr>
              <a:t>LazyHash</a:t>
            </a:r>
            <a:r>
              <a:rPr lang="en-US" sz="2400" dirty="0" err="1" smtClean="0">
                <a:latin typeface="Inconsolata"/>
                <a:cs typeface="Inconsolata"/>
              </a:rPr>
              <a:t>.new</a:t>
            </a:r>
            <a:r>
              <a:rPr lang="en-US" sz="2400" dirty="0" smtClean="0">
                <a:latin typeface="Inconsolata"/>
                <a:cs typeface="Inconsolata"/>
              </a:rPr>
              <a:t>({}, </a:t>
            </a:r>
            <a:r>
              <a:rPr lang="en-US" sz="2400" dirty="0">
                <a:latin typeface="Inconsolata"/>
                <a:cs typeface="Inconsolata"/>
              </a:rPr>
              <a:t>context</a:t>
            </a:r>
            <a:r>
              <a:rPr lang="en-US" sz="2400" dirty="0" smtClean="0">
                <a:latin typeface="Inconsolata"/>
                <a:cs typeface="Inconsolata"/>
              </a:rPr>
              <a:t>)</a:t>
            </a:r>
            <a:endParaRPr lang="en-US" sz="2400" dirty="0">
              <a:latin typeface="Inconsolata"/>
              <a:cs typeface="Inconsolata"/>
            </a:endParaRPr>
          </a:p>
        </p:txBody>
      </p:sp>
      <p:sp>
        <p:nvSpPr>
          <p:cNvPr id="4" name="TextBox 3"/>
          <p:cNvSpPr txBox="1"/>
          <p:nvPr/>
        </p:nvSpPr>
        <p:spPr>
          <a:xfrm>
            <a:off x="0" y="1630100"/>
            <a:ext cx="500529" cy="1938992"/>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p:txBody>
      </p:sp>
    </p:spTree>
    <p:extLst>
      <p:ext uri="{BB962C8B-B14F-4D97-AF65-F5344CB8AC3E}">
        <p14:creationId xmlns:p14="http://schemas.microsoft.com/office/powerpoint/2010/main" val="351757984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5400" b="1" dirty="0">
                <a:solidFill>
                  <a:schemeClr val="bg2">
                    <a:lumMod val="60000"/>
                    <a:lumOff val="40000"/>
                  </a:schemeClr>
                </a:solidFill>
                <a:latin typeface="Inconsolata"/>
                <a:cs typeface="Inconsolata"/>
              </a:rPr>
              <a:t>Kitchen</a:t>
            </a:r>
            <a:r>
              <a:rPr lang="en-US" sz="5400" b="1" dirty="0">
                <a:latin typeface="Inconsolata"/>
                <a:cs typeface="Inconsolata"/>
              </a:rPr>
              <a:t>::</a:t>
            </a:r>
            <a:r>
              <a:rPr lang="en-US" sz="5400" b="1" dirty="0" err="1">
                <a:solidFill>
                  <a:schemeClr val="bg2">
                    <a:lumMod val="60000"/>
                    <a:lumOff val="40000"/>
                  </a:schemeClr>
                </a:solidFill>
                <a:latin typeface="Inconsolata"/>
                <a:cs typeface="Inconsolata"/>
              </a:rPr>
              <a:t>LazyHash</a:t>
            </a:r>
            <a:endParaRPr lang="tr-TR" sz="5400" dirty="0">
              <a:solidFill>
                <a:srgbClr val="558ED5"/>
              </a:solidFill>
              <a:latin typeface="Inconsolata"/>
              <a:cs typeface="Inconsolata"/>
            </a:endParaRPr>
          </a:p>
        </p:txBody>
      </p:sp>
      <p:sp>
        <p:nvSpPr>
          <p:cNvPr id="2" name="TextBox 1"/>
          <p:cNvSpPr txBox="1"/>
          <p:nvPr/>
        </p:nvSpPr>
        <p:spPr>
          <a:xfrm>
            <a:off x="432373" y="1607687"/>
            <a:ext cx="8293845" cy="1938992"/>
          </a:xfrm>
          <a:prstGeom prst="rect">
            <a:avLst/>
          </a:prstGeom>
          <a:noFill/>
        </p:spPr>
        <p:txBody>
          <a:bodyPr wrap="square" rtlCol="0">
            <a:spAutoFit/>
          </a:bodyPr>
          <a:lstStyle/>
          <a:p>
            <a:r>
              <a:rPr lang="en-US" sz="2400" dirty="0">
                <a:latin typeface="Inconsolata"/>
                <a:cs typeface="Inconsolata"/>
              </a:rPr>
              <a:t>context = </a:t>
            </a:r>
            <a:r>
              <a:rPr lang="en-US" sz="2400" dirty="0">
                <a:solidFill>
                  <a:schemeClr val="accent3">
                    <a:lumMod val="60000"/>
                    <a:lumOff val="40000"/>
                  </a:schemeClr>
                </a:solidFill>
                <a:latin typeface="Inconsolata"/>
                <a:cs typeface="Inconsolata"/>
              </a:rPr>
              <a:t>"any object"</a:t>
            </a:r>
          </a:p>
          <a:p>
            <a:r>
              <a:rPr lang="en-US" sz="2400" dirty="0">
                <a:latin typeface="Inconsolata"/>
                <a:cs typeface="Inconsolata"/>
              </a:rPr>
              <a:t>lazy = </a:t>
            </a:r>
            <a:r>
              <a:rPr lang="en-US" sz="2400" dirty="0">
                <a:solidFill>
                  <a:schemeClr val="bg2">
                    <a:lumMod val="60000"/>
                    <a:lumOff val="40000"/>
                  </a:schemeClr>
                </a:solidFill>
                <a:latin typeface="Inconsolata"/>
                <a:cs typeface="Inconsolata"/>
              </a:rPr>
              <a:t>Kitchen</a:t>
            </a:r>
            <a:r>
              <a:rPr lang="en-US" sz="2400" dirty="0">
                <a:latin typeface="Inconsolata"/>
                <a:cs typeface="Inconsolata"/>
              </a:rPr>
              <a:t>:</a:t>
            </a:r>
            <a:r>
              <a:rPr lang="en-US" sz="2400" dirty="0" smtClean="0">
                <a:latin typeface="Inconsolata"/>
                <a:cs typeface="Inconsolata"/>
              </a:rPr>
              <a:t>:</a:t>
            </a:r>
            <a:r>
              <a:rPr lang="en-US" sz="2400" dirty="0" err="1" smtClean="0">
                <a:solidFill>
                  <a:srgbClr val="558ED5"/>
                </a:solidFill>
                <a:latin typeface="Inconsolata"/>
                <a:cs typeface="Inconsolata"/>
              </a:rPr>
              <a:t>LazyHash</a:t>
            </a:r>
            <a:r>
              <a:rPr lang="en-US" sz="2400" dirty="0" err="1" smtClean="0">
                <a:latin typeface="Inconsolata"/>
                <a:cs typeface="Inconsolata"/>
              </a:rPr>
              <a:t>.new</a:t>
            </a:r>
            <a:r>
              <a:rPr lang="en-US" sz="2400" dirty="0" smtClean="0">
                <a:latin typeface="Inconsolata"/>
                <a:cs typeface="Inconsolata"/>
              </a:rPr>
              <a:t>({}, </a:t>
            </a:r>
            <a:r>
              <a:rPr lang="en-US" sz="2400" dirty="0">
                <a:latin typeface="Inconsolata"/>
                <a:cs typeface="Inconsolata"/>
              </a:rPr>
              <a:t>context)</a:t>
            </a:r>
          </a:p>
          <a:p>
            <a:endParaRPr lang="en-US" sz="2400" dirty="0" smtClean="0">
              <a:latin typeface="Inconsolata"/>
              <a:cs typeface="Inconsolata"/>
            </a:endParaRPr>
          </a:p>
          <a:p>
            <a:r>
              <a:rPr lang="en-US" sz="2400" dirty="0" smtClean="0">
                <a:latin typeface="Inconsolata"/>
                <a:cs typeface="Inconsolata"/>
              </a:rPr>
              <a:t>lazy[</a:t>
            </a:r>
            <a:r>
              <a:rPr lang="en-US" sz="2400" dirty="0" smtClean="0">
                <a:solidFill>
                  <a:srgbClr val="FFFF66"/>
                </a:solidFill>
                <a:latin typeface="Inconsolata"/>
                <a:cs typeface="Inconsolata"/>
              </a:rPr>
              <a:t>:length</a:t>
            </a:r>
            <a:r>
              <a:rPr lang="en-US" sz="2400" dirty="0" smtClean="0">
                <a:latin typeface="Inconsolata"/>
                <a:cs typeface="Inconsolata"/>
              </a:rPr>
              <a:t>] = </a:t>
            </a:r>
            <a:r>
              <a:rPr lang="en-US" sz="2400" dirty="0" smtClean="0">
                <a:solidFill>
                  <a:schemeClr val="accent4">
                    <a:lumMod val="60000"/>
                    <a:lumOff val="40000"/>
                  </a:schemeClr>
                </a:solidFill>
                <a:latin typeface="Inconsolata"/>
                <a:cs typeface="Inconsolata"/>
              </a:rPr>
              <a:t>-&gt;</a:t>
            </a:r>
            <a:r>
              <a:rPr lang="en-US" sz="2400" dirty="0" smtClean="0">
                <a:solidFill>
                  <a:srgbClr val="B3A2C7"/>
                </a:solidFill>
                <a:latin typeface="Inconsolata"/>
                <a:cs typeface="Inconsolata"/>
              </a:rPr>
              <a:t>(</a:t>
            </a:r>
            <a:r>
              <a:rPr lang="en-US" sz="2400" dirty="0" smtClean="0">
                <a:latin typeface="Inconsolata"/>
                <a:cs typeface="Inconsolata"/>
              </a:rPr>
              <a:t>c</a:t>
            </a:r>
            <a:r>
              <a:rPr lang="en-US" sz="2400" dirty="0" smtClean="0">
                <a:solidFill>
                  <a:srgbClr val="B3A2C7"/>
                </a:solidFill>
                <a:latin typeface="Inconsolata"/>
                <a:cs typeface="Inconsolata"/>
              </a:rPr>
              <a:t>)</a:t>
            </a:r>
            <a:r>
              <a:rPr lang="en-US" sz="2400" dirty="0" smtClean="0">
                <a:latin typeface="Inconsolata"/>
                <a:cs typeface="Inconsolata"/>
              </a:rPr>
              <a:t> { </a:t>
            </a:r>
            <a:r>
              <a:rPr lang="en-US" sz="2400" dirty="0" err="1" smtClean="0">
                <a:latin typeface="Inconsolata"/>
                <a:cs typeface="Inconsolata"/>
              </a:rPr>
              <a:t>c.length</a:t>
            </a:r>
            <a:r>
              <a:rPr lang="en-US" sz="2400" dirty="0" smtClean="0">
                <a:latin typeface="Inconsolata"/>
                <a:cs typeface="Inconsolata"/>
              </a:rPr>
              <a:t> }</a:t>
            </a:r>
          </a:p>
          <a:p>
            <a:endParaRPr lang="en-US" sz="2400" dirty="0" smtClean="0">
              <a:solidFill>
                <a:schemeClr val="tx1">
                  <a:lumMod val="65000"/>
                </a:schemeClr>
              </a:solidFill>
              <a:latin typeface="Inconsolata"/>
              <a:cs typeface="Inconsolata"/>
            </a:endParaRPr>
          </a:p>
        </p:txBody>
      </p:sp>
      <p:sp>
        <p:nvSpPr>
          <p:cNvPr id="4" name="TextBox 3"/>
          <p:cNvSpPr txBox="1"/>
          <p:nvPr/>
        </p:nvSpPr>
        <p:spPr>
          <a:xfrm>
            <a:off x="0" y="1630100"/>
            <a:ext cx="500529" cy="1938992"/>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p:txBody>
      </p:sp>
    </p:spTree>
    <p:extLst>
      <p:ext uri="{BB962C8B-B14F-4D97-AF65-F5344CB8AC3E}">
        <p14:creationId xmlns:p14="http://schemas.microsoft.com/office/powerpoint/2010/main" val="149924554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5400" b="1" dirty="0">
                <a:solidFill>
                  <a:schemeClr val="bg2">
                    <a:lumMod val="60000"/>
                    <a:lumOff val="40000"/>
                  </a:schemeClr>
                </a:solidFill>
                <a:latin typeface="Inconsolata"/>
                <a:cs typeface="Inconsolata"/>
              </a:rPr>
              <a:t>Kitchen</a:t>
            </a:r>
            <a:r>
              <a:rPr lang="en-US" sz="5400" b="1" dirty="0">
                <a:latin typeface="Inconsolata"/>
                <a:cs typeface="Inconsolata"/>
              </a:rPr>
              <a:t>::</a:t>
            </a:r>
            <a:r>
              <a:rPr lang="en-US" sz="5400" b="1" dirty="0" err="1">
                <a:solidFill>
                  <a:schemeClr val="bg2">
                    <a:lumMod val="60000"/>
                    <a:lumOff val="40000"/>
                  </a:schemeClr>
                </a:solidFill>
                <a:latin typeface="Inconsolata"/>
                <a:cs typeface="Inconsolata"/>
              </a:rPr>
              <a:t>LazyHash</a:t>
            </a:r>
            <a:endParaRPr lang="tr-TR" sz="5400" dirty="0">
              <a:solidFill>
                <a:srgbClr val="558ED5"/>
              </a:solidFill>
              <a:latin typeface="Inconsolata"/>
              <a:cs typeface="Inconsolata"/>
            </a:endParaRPr>
          </a:p>
        </p:txBody>
      </p:sp>
      <p:sp>
        <p:nvSpPr>
          <p:cNvPr id="2" name="TextBox 1"/>
          <p:cNvSpPr txBox="1"/>
          <p:nvPr/>
        </p:nvSpPr>
        <p:spPr>
          <a:xfrm>
            <a:off x="432373" y="1607687"/>
            <a:ext cx="8293845" cy="1938992"/>
          </a:xfrm>
          <a:prstGeom prst="rect">
            <a:avLst/>
          </a:prstGeom>
          <a:noFill/>
        </p:spPr>
        <p:txBody>
          <a:bodyPr wrap="square" rtlCol="0">
            <a:spAutoFit/>
          </a:bodyPr>
          <a:lstStyle/>
          <a:p>
            <a:r>
              <a:rPr lang="en-US" sz="2400" dirty="0">
                <a:latin typeface="Inconsolata"/>
                <a:cs typeface="Inconsolata"/>
              </a:rPr>
              <a:t>context = </a:t>
            </a:r>
            <a:r>
              <a:rPr lang="en-US" sz="2400" dirty="0">
                <a:solidFill>
                  <a:schemeClr val="accent3">
                    <a:lumMod val="60000"/>
                    <a:lumOff val="40000"/>
                  </a:schemeClr>
                </a:solidFill>
                <a:latin typeface="Inconsolata"/>
                <a:cs typeface="Inconsolata"/>
              </a:rPr>
              <a:t>"any object"</a:t>
            </a:r>
          </a:p>
          <a:p>
            <a:r>
              <a:rPr lang="en-US" sz="2400" dirty="0">
                <a:latin typeface="Inconsolata"/>
                <a:cs typeface="Inconsolata"/>
              </a:rPr>
              <a:t>lazy = </a:t>
            </a:r>
            <a:r>
              <a:rPr lang="en-US" sz="2400" dirty="0">
                <a:solidFill>
                  <a:schemeClr val="bg2">
                    <a:lumMod val="60000"/>
                    <a:lumOff val="40000"/>
                  </a:schemeClr>
                </a:solidFill>
                <a:latin typeface="Inconsolata"/>
                <a:cs typeface="Inconsolata"/>
              </a:rPr>
              <a:t>Kitchen</a:t>
            </a:r>
            <a:r>
              <a:rPr lang="en-US" sz="2400" dirty="0">
                <a:latin typeface="Inconsolata"/>
                <a:cs typeface="Inconsolata"/>
              </a:rPr>
              <a:t>:</a:t>
            </a:r>
            <a:r>
              <a:rPr lang="en-US" sz="2400" dirty="0" smtClean="0">
                <a:latin typeface="Inconsolata"/>
                <a:cs typeface="Inconsolata"/>
              </a:rPr>
              <a:t>:</a:t>
            </a:r>
            <a:r>
              <a:rPr lang="en-US" sz="2400" dirty="0" err="1" smtClean="0">
                <a:solidFill>
                  <a:srgbClr val="558ED5"/>
                </a:solidFill>
                <a:latin typeface="Inconsolata"/>
                <a:cs typeface="Inconsolata"/>
              </a:rPr>
              <a:t>LazyHash</a:t>
            </a:r>
            <a:r>
              <a:rPr lang="en-US" sz="2400" dirty="0" err="1" smtClean="0">
                <a:latin typeface="Inconsolata"/>
                <a:cs typeface="Inconsolata"/>
              </a:rPr>
              <a:t>.new</a:t>
            </a:r>
            <a:r>
              <a:rPr lang="en-US" sz="2400" dirty="0" smtClean="0">
                <a:latin typeface="Inconsolata"/>
                <a:cs typeface="Inconsolata"/>
              </a:rPr>
              <a:t>({}, </a:t>
            </a:r>
            <a:r>
              <a:rPr lang="en-US" sz="2400" dirty="0">
                <a:latin typeface="Inconsolata"/>
                <a:cs typeface="Inconsolata"/>
              </a:rPr>
              <a:t>context)</a:t>
            </a:r>
          </a:p>
          <a:p>
            <a:endParaRPr lang="en-US" sz="2400" dirty="0" smtClean="0">
              <a:latin typeface="Inconsolata"/>
              <a:cs typeface="Inconsolata"/>
            </a:endParaRPr>
          </a:p>
          <a:p>
            <a:r>
              <a:rPr lang="en-US" sz="2400" dirty="0" smtClean="0">
                <a:latin typeface="Inconsolata"/>
                <a:cs typeface="Inconsolata"/>
              </a:rPr>
              <a:t>lazy[</a:t>
            </a:r>
            <a:r>
              <a:rPr lang="en-US" sz="2400" dirty="0" smtClean="0">
                <a:solidFill>
                  <a:srgbClr val="FFFF66"/>
                </a:solidFill>
                <a:latin typeface="Inconsolata"/>
                <a:cs typeface="Inconsolata"/>
              </a:rPr>
              <a:t>:length</a:t>
            </a:r>
            <a:r>
              <a:rPr lang="en-US" sz="2400" dirty="0" smtClean="0">
                <a:latin typeface="Inconsolata"/>
                <a:cs typeface="Inconsolata"/>
              </a:rPr>
              <a:t>] = </a:t>
            </a:r>
            <a:r>
              <a:rPr lang="en-US" sz="2400" dirty="0" smtClean="0">
                <a:solidFill>
                  <a:schemeClr val="accent4">
                    <a:lumMod val="60000"/>
                    <a:lumOff val="40000"/>
                  </a:schemeClr>
                </a:solidFill>
                <a:latin typeface="Inconsolata"/>
                <a:cs typeface="Inconsolata"/>
              </a:rPr>
              <a:t>-&gt;</a:t>
            </a:r>
            <a:r>
              <a:rPr lang="en-US" sz="2400" dirty="0" smtClean="0">
                <a:solidFill>
                  <a:srgbClr val="B3A2C7"/>
                </a:solidFill>
                <a:latin typeface="Inconsolata"/>
                <a:cs typeface="Inconsolata"/>
              </a:rPr>
              <a:t>(</a:t>
            </a:r>
            <a:r>
              <a:rPr lang="en-US" sz="2400" dirty="0" smtClean="0">
                <a:latin typeface="Inconsolata"/>
                <a:cs typeface="Inconsolata"/>
              </a:rPr>
              <a:t>c</a:t>
            </a:r>
            <a:r>
              <a:rPr lang="en-US" sz="2400" dirty="0" smtClean="0">
                <a:solidFill>
                  <a:srgbClr val="B3A2C7"/>
                </a:solidFill>
                <a:latin typeface="Inconsolata"/>
                <a:cs typeface="Inconsolata"/>
              </a:rPr>
              <a:t>)</a:t>
            </a:r>
            <a:r>
              <a:rPr lang="en-US" sz="2400" dirty="0" smtClean="0">
                <a:latin typeface="Inconsolata"/>
                <a:cs typeface="Inconsolata"/>
              </a:rPr>
              <a:t> { </a:t>
            </a:r>
            <a:r>
              <a:rPr lang="en-US" sz="2400" dirty="0" err="1" smtClean="0">
                <a:latin typeface="Inconsolata"/>
                <a:cs typeface="Inconsolata"/>
              </a:rPr>
              <a:t>c.length</a:t>
            </a:r>
            <a:r>
              <a:rPr lang="en-US" sz="2400" dirty="0" smtClean="0">
                <a:latin typeface="Inconsolata"/>
                <a:cs typeface="Inconsolata"/>
              </a:rPr>
              <a:t> }</a:t>
            </a:r>
          </a:p>
          <a:p>
            <a:r>
              <a:rPr lang="en-US" sz="2400" dirty="0" smtClean="0">
                <a:latin typeface="Inconsolata"/>
                <a:cs typeface="Inconsolata"/>
              </a:rPr>
              <a:t>puts lazy[</a:t>
            </a:r>
            <a:r>
              <a:rPr lang="en-US" sz="2400" dirty="0" smtClean="0">
                <a:solidFill>
                  <a:srgbClr val="FFFF66"/>
                </a:solidFill>
                <a:latin typeface="Inconsolata"/>
                <a:cs typeface="Inconsolata"/>
              </a:rPr>
              <a:t>:length</a:t>
            </a:r>
            <a:r>
              <a:rPr lang="en-US" sz="2400" dirty="0" smtClean="0">
                <a:latin typeface="Inconsolata"/>
                <a:cs typeface="Inconsolata"/>
              </a:rPr>
              <a:t>] </a:t>
            </a:r>
            <a:r>
              <a:rPr lang="en-US" sz="2400" dirty="0" smtClean="0">
                <a:solidFill>
                  <a:schemeClr val="tx1">
                    <a:lumMod val="65000"/>
                  </a:schemeClr>
                </a:solidFill>
                <a:latin typeface="Inconsolata"/>
                <a:cs typeface="Inconsolata"/>
              </a:rPr>
              <a:t># =&gt; 10</a:t>
            </a:r>
          </a:p>
        </p:txBody>
      </p:sp>
      <p:sp>
        <p:nvSpPr>
          <p:cNvPr id="4" name="TextBox 3"/>
          <p:cNvSpPr txBox="1"/>
          <p:nvPr/>
        </p:nvSpPr>
        <p:spPr>
          <a:xfrm>
            <a:off x="0" y="1630100"/>
            <a:ext cx="500529" cy="1938992"/>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p:txBody>
      </p:sp>
    </p:spTree>
    <p:extLst>
      <p:ext uri="{BB962C8B-B14F-4D97-AF65-F5344CB8AC3E}">
        <p14:creationId xmlns:p14="http://schemas.microsoft.com/office/powerpoint/2010/main" val="53633524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6600" dirty="0">
              <a:latin typeface="Helvetica"/>
              <a:cs typeface="Helvetica"/>
            </a:endParaRPr>
          </a:p>
        </p:txBody>
      </p:sp>
      <p:sp>
        <p:nvSpPr>
          <p:cNvPr id="2" name="TextBox 1"/>
          <p:cNvSpPr txBox="1"/>
          <p:nvPr/>
        </p:nvSpPr>
        <p:spPr>
          <a:xfrm>
            <a:off x="425078" y="2921169"/>
            <a:ext cx="8293845" cy="923330"/>
          </a:xfrm>
          <a:prstGeom prst="rect">
            <a:avLst/>
          </a:prstGeom>
          <a:noFill/>
        </p:spPr>
        <p:txBody>
          <a:bodyPr wrap="square" rtlCol="0">
            <a:spAutoFit/>
          </a:bodyPr>
          <a:lstStyle/>
          <a:p>
            <a:pPr algn="ctr"/>
            <a:r>
              <a:rPr lang="en-US" sz="5400" b="1" dirty="0" smtClean="0">
                <a:solidFill>
                  <a:schemeClr val="bg2">
                    <a:lumMod val="60000"/>
                    <a:lumOff val="40000"/>
                  </a:schemeClr>
                </a:solidFill>
                <a:latin typeface="Inconsolata"/>
                <a:cs typeface="Inconsolata"/>
              </a:rPr>
              <a:t>Vagrant</a:t>
            </a:r>
            <a:r>
              <a:rPr lang="en-US" sz="5400" b="1" dirty="0" smtClean="0">
                <a:solidFill>
                  <a:srgbClr val="FFFFFF"/>
                </a:solidFill>
                <a:latin typeface="Inconsolata"/>
                <a:cs typeface="Inconsolata"/>
              </a:rPr>
              <a:t>::</a:t>
            </a:r>
            <a:r>
              <a:rPr lang="en-US" sz="5400" b="1" dirty="0" err="1" smtClean="0">
                <a:solidFill>
                  <a:schemeClr val="bg2">
                    <a:lumMod val="60000"/>
                    <a:lumOff val="40000"/>
                  </a:schemeClr>
                </a:solidFill>
                <a:latin typeface="Inconsolata"/>
                <a:cs typeface="Inconsolata"/>
              </a:rPr>
              <a:t>Util</a:t>
            </a:r>
            <a:r>
              <a:rPr lang="en-US" sz="5400" b="1" dirty="0" smtClean="0">
                <a:solidFill>
                  <a:srgbClr val="FFFFFF"/>
                </a:solidFill>
                <a:latin typeface="Inconsolata"/>
                <a:cs typeface="Inconsolata"/>
              </a:rPr>
              <a:t>::</a:t>
            </a:r>
            <a:r>
              <a:rPr lang="en-US" sz="5400" b="1" dirty="0" smtClean="0">
                <a:solidFill>
                  <a:schemeClr val="bg2">
                    <a:lumMod val="60000"/>
                    <a:lumOff val="40000"/>
                  </a:schemeClr>
                </a:solidFill>
                <a:latin typeface="Inconsolata"/>
                <a:cs typeface="Inconsolata"/>
              </a:rPr>
              <a:t>Busy</a:t>
            </a:r>
            <a:endParaRPr lang="tr-TR" sz="5400" dirty="0">
              <a:solidFill>
                <a:srgbClr val="558ED5"/>
              </a:solidFill>
              <a:latin typeface="Inconsolata"/>
              <a:cs typeface="Inconsolata"/>
            </a:endParaRPr>
          </a:p>
        </p:txBody>
      </p:sp>
    </p:spTree>
    <p:extLst>
      <p:ext uri="{BB962C8B-B14F-4D97-AF65-F5344CB8AC3E}">
        <p14:creationId xmlns:p14="http://schemas.microsoft.com/office/powerpoint/2010/main" val="399555216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5400" b="1" dirty="0">
                <a:solidFill>
                  <a:schemeClr val="bg2">
                    <a:lumMod val="60000"/>
                    <a:lumOff val="40000"/>
                  </a:schemeClr>
                </a:solidFill>
                <a:latin typeface="Inconsolata"/>
                <a:cs typeface="Inconsolata"/>
              </a:rPr>
              <a:t>Vagrant</a:t>
            </a:r>
            <a:r>
              <a:rPr lang="en-US" sz="5400" b="1" dirty="0">
                <a:solidFill>
                  <a:srgbClr val="FFFFFF"/>
                </a:solidFill>
                <a:latin typeface="Inconsolata"/>
                <a:cs typeface="Inconsolata"/>
              </a:rPr>
              <a:t>::</a:t>
            </a:r>
            <a:r>
              <a:rPr lang="en-US" sz="5400" b="1" dirty="0" err="1">
                <a:solidFill>
                  <a:schemeClr val="bg2">
                    <a:lumMod val="60000"/>
                    <a:lumOff val="40000"/>
                  </a:schemeClr>
                </a:solidFill>
                <a:latin typeface="Inconsolata"/>
                <a:cs typeface="Inconsolata"/>
              </a:rPr>
              <a:t>Util</a:t>
            </a:r>
            <a:r>
              <a:rPr lang="en-US" sz="5400" b="1" dirty="0">
                <a:solidFill>
                  <a:srgbClr val="FFFFFF"/>
                </a:solidFill>
                <a:latin typeface="Inconsolata"/>
                <a:cs typeface="Inconsolata"/>
              </a:rPr>
              <a:t>::</a:t>
            </a:r>
            <a:r>
              <a:rPr lang="en-US" sz="5400" b="1" dirty="0">
                <a:solidFill>
                  <a:schemeClr val="bg2">
                    <a:lumMod val="60000"/>
                    <a:lumOff val="40000"/>
                  </a:schemeClr>
                </a:solidFill>
                <a:latin typeface="Inconsolata"/>
                <a:cs typeface="Inconsolata"/>
              </a:rPr>
              <a:t>Busy</a:t>
            </a:r>
            <a:endParaRPr lang="tr-TR" sz="5400" dirty="0">
              <a:solidFill>
                <a:srgbClr val="558ED5"/>
              </a:solidFill>
              <a:latin typeface="Inconsolata"/>
              <a:cs typeface="Inconsolata"/>
            </a:endParaRPr>
          </a:p>
        </p:txBody>
      </p:sp>
      <p:sp>
        <p:nvSpPr>
          <p:cNvPr id="2" name="TextBox 1"/>
          <p:cNvSpPr txBox="1"/>
          <p:nvPr/>
        </p:nvSpPr>
        <p:spPr>
          <a:xfrm>
            <a:off x="432373" y="1607687"/>
            <a:ext cx="8293845" cy="3785652"/>
          </a:xfrm>
          <a:prstGeom prst="rect">
            <a:avLst/>
          </a:prstGeom>
          <a:noFill/>
        </p:spPr>
        <p:txBody>
          <a:bodyPr wrap="square" rtlCol="0">
            <a:spAutoFit/>
          </a:bodyPr>
          <a:lstStyle/>
          <a:p>
            <a:r>
              <a:rPr lang="en-US" sz="2400" dirty="0" smtClean="0">
                <a:latin typeface="Inconsolata"/>
                <a:cs typeface="Inconsolata"/>
              </a:rPr>
              <a:t> </a:t>
            </a:r>
            <a:endParaRPr lang="en-US" sz="2400" dirty="0">
              <a:latin typeface="Inconsolata"/>
              <a:cs typeface="Inconsolata"/>
            </a:endParaRPr>
          </a:p>
          <a:p>
            <a:endParaRPr lang="en-US" sz="2400" dirty="0">
              <a:latin typeface="Inconsolata"/>
              <a:cs typeface="Inconsolata"/>
            </a:endParaRPr>
          </a:p>
          <a:p>
            <a:r>
              <a:rPr lang="en-US" sz="2400" dirty="0" smtClean="0">
                <a:solidFill>
                  <a:srgbClr val="558ED5"/>
                </a:solidFill>
                <a:latin typeface="Inconsolata"/>
                <a:cs typeface="Inconsolata"/>
              </a:rPr>
              <a:t> </a:t>
            </a:r>
            <a:endParaRPr lang="en-US" sz="2400" dirty="0">
              <a:solidFill>
                <a:srgbClr val="558ED5"/>
              </a:solidFill>
              <a:latin typeface="Inconsolata"/>
              <a:cs typeface="Inconsolata"/>
            </a:endParaRPr>
          </a:p>
          <a:p>
            <a:r>
              <a:rPr lang="en-US" sz="2400" dirty="0">
                <a:latin typeface="Inconsolata"/>
                <a:cs typeface="Inconsolata"/>
              </a:rPr>
              <a:t>  </a:t>
            </a:r>
            <a:r>
              <a:rPr lang="en-US" sz="2400" dirty="0" err="1">
                <a:latin typeface="Inconsolata"/>
                <a:cs typeface="Inconsolata"/>
              </a:rPr>
              <a:t>open_connection</a:t>
            </a:r>
            <a:r>
              <a:rPr lang="en-US" sz="2400" dirty="0">
                <a:latin typeface="Inconsolata"/>
                <a:cs typeface="Inconsolata"/>
              </a:rPr>
              <a:t>!</a:t>
            </a:r>
          </a:p>
          <a:p>
            <a:r>
              <a:rPr lang="en-US" sz="2400" dirty="0">
                <a:latin typeface="Inconsolata"/>
                <a:cs typeface="Inconsolata"/>
              </a:rPr>
              <a:t>  </a:t>
            </a:r>
            <a:r>
              <a:rPr lang="en-US" sz="2400" dirty="0">
                <a:solidFill>
                  <a:schemeClr val="bg2">
                    <a:lumMod val="60000"/>
                    <a:lumOff val="40000"/>
                  </a:schemeClr>
                </a:solidFill>
                <a:latin typeface="Inconsolata"/>
                <a:cs typeface="Inconsolata"/>
              </a:rPr>
              <a:t>while</a:t>
            </a:r>
            <a:r>
              <a:rPr lang="en-US" sz="2400" dirty="0">
                <a:latin typeface="Inconsolata"/>
                <a:cs typeface="Inconsolata"/>
              </a:rPr>
              <a:t> connected</a:t>
            </a:r>
          </a:p>
          <a:p>
            <a:r>
              <a:rPr lang="hu-HU" sz="2400" dirty="0">
                <a:latin typeface="Inconsolata"/>
                <a:cs typeface="Inconsolata"/>
              </a:rPr>
              <a:t>    print </a:t>
            </a:r>
            <a:r>
              <a:rPr lang="hu-HU" sz="2400" dirty="0">
                <a:solidFill>
                  <a:srgbClr val="C3D69B"/>
                </a:solidFill>
                <a:latin typeface="Inconsolata"/>
                <a:cs typeface="Inconsolata"/>
              </a:rPr>
              <a:t>"&gt; "</a:t>
            </a:r>
          </a:p>
          <a:p>
            <a:r>
              <a:rPr lang="en-US" sz="2400" dirty="0">
                <a:latin typeface="Inconsolata"/>
                <a:cs typeface="Inconsolata"/>
              </a:rPr>
              <a:t>    input = </a:t>
            </a:r>
            <a:r>
              <a:rPr lang="en-US" sz="2400" b="1" dirty="0" err="1">
                <a:solidFill>
                  <a:schemeClr val="accent4">
                    <a:lumMod val="60000"/>
                    <a:lumOff val="40000"/>
                  </a:schemeClr>
                </a:solidFill>
                <a:latin typeface="Inconsolata"/>
                <a:cs typeface="Inconsolata"/>
              </a:rPr>
              <a:t>STDIN</a:t>
            </a:r>
            <a:r>
              <a:rPr lang="en-US" sz="2400" dirty="0" err="1">
                <a:latin typeface="Inconsolata"/>
                <a:cs typeface="Inconsolata"/>
              </a:rPr>
              <a:t>.gets</a:t>
            </a:r>
            <a:endParaRPr lang="en-US" sz="2400" dirty="0">
              <a:latin typeface="Inconsolata"/>
              <a:cs typeface="Inconsolata"/>
            </a:endParaRPr>
          </a:p>
          <a:p>
            <a:r>
              <a:rPr lang="en-US" sz="2400" dirty="0">
                <a:latin typeface="Inconsolata"/>
                <a:cs typeface="Inconsolata"/>
              </a:rPr>
              <a:t>    execute(input)</a:t>
            </a:r>
          </a:p>
          <a:p>
            <a:r>
              <a:rPr lang="en-US" sz="2400" dirty="0">
                <a:solidFill>
                  <a:srgbClr val="558ED5"/>
                </a:solidFill>
                <a:latin typeface="Inconsolata"/>
                <a:cs typeface="Inconsolata"/>
              </a:rPr>
              <a:t>  end</a:t>
            </a:r>
          </a:p>
          <a:p>
            <a:r>
              <a:rPr lang="en-US" sz="2400" dirty="0" smtClean="0">
                <a:solidFill>
                  <a:srgbClr val="558ED5"/>
                </a:solidFill>
                <a:latin typeface="Inconsolata"/>
                <a:cs typeface="Inconsolata"/>
              </a:rPr>
              <a:t> </a:t>
            </a:r>
            <a:endParaRPr lang="en-US" sz="2400" dirty="0">
              <a:solidFill>
                <a:srgbClr val="558ED5"/>
              </a:solidFill>
              <a:latin typeface="Inconsolata"/>
              <a:cs typeface="Inconsolata"/>
            </a:endParaRPr>
          </a:p>
        </p:txBody>
      </p:sp>
      <p:sp>
        <p:nvSpPr>
          <p:cNvPr id="4" name="TextBox 3"/>
          <p:cNvSpPr txBox="1"/>
          <p:nvPr/>
        </p:nvSpPr>
        <p:spPr>
          <a:xfrm>
            <a:off x="0" y="1630100"/>
            <a:ext cx="500529" cy="3785652"/>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a:p>
            <a:pPr algn="r"/>
            <a:r>
              <a:rPr lang="en-US" sz="2400" dirty="0" smtClean="0">
                <a:solidFill>
                  <a:schemeClr val="tx1">
                    <a:lumMod val="50000"/>
                  </a:schemeClr>
                </a:solidFill>
                <a:latin typeface="Inconsolata"/>
                <a:cs typeface="Inconsolata"/>
              </a:rPr>
              <a:t>10</a:t>
            </a:r>
          </a:p>
        </p:txBody>
      </p:sp>
    </p:spTree>
    <p:extLst>
      <p:ext uri="{BB962C8B-B14F-4D97-AF65-F5344CB8AC3E}">
        <p14:creationId xmlns:p14="http://schemas.microsoft.com/office/powerpoint/2010/main" val="419060646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5400" b="1" dirty="0">
                <a:solidFill>
                  <a:schemeClr val="bg2">
                    <a:lumMod val="60000"/>
                    <a:lumOff val="40000"/>
                  </a:schemeClr>
                </a:solidFill>
                <a:latin typeface="Inconsolata"/>
                <a:cs typeface="Inconsolata"/>
              </a:rPr>
              <a:t>Vagrant</a:t>
            </a:r>
            <a:r>
              <a:rPr lang="en-US" sz="5400" b="1" dirty="0">
                <a:solidFill>
                  <a:srgbClr val="FFFFFF"/>
                </a:solidFill>
                <a:latin typeface="Inconsolata"/>
                <a:cs typeface="Inconsolata"/>
              </a:rPr>
              <a:t>::</a:t>
            </a:r>
            <a:r>
              <a:rPr lang="en-US" sz="5400" b="1" dirty="0" err="1">
                <a:solidFill>
                  <a:schemeClr val="bg2">
                    <a:lumMod val="60000"/>
                    <a:lumOff val="40000"/>
                  </a:schemeClr>
                </a:solidFill>
                <a:latin typeface="Inconsolata"/>
                <a:cs typeface="Inconsolata"/>
              </a:rPr>
              <a:t>Util</a:t>
            </a:r>
            <a:r>
              <a:rPr lang="en-US" sz="5400" b="1" dirty="0">
                <a:solidFill>
                  <a:srgbClr val="FFFFFF"/>
                </a:solidFill>
                <a:latin typeface="Inconsolata"/>
                <a:cs typeface="Inconsolata"/>
              </a:rPr>
              <a:t>::</a:t>
            </a:r>
            <a:r>
              <a:rPr lang="en-US" sz="5400" b="1" dirty="0">
                <a:solidFill>
                  <a:schemeClr val="bg2">
                    <a:lumMod val="60000"/>
                    <a:lumOff val="40000"/>
                  </a:schemeClr>
                </a:solidFill>
                <a:latin typeface="Inconsolata"/>
                <a:cs typeface="Inconsolata"/>
              </a:rPr>
              <a:t>Busy</a:t>
            </a:r>
            <a:endParaRPr lang="tr-TR" sz="5400" dirty="0">
              <a:solidFill>
                <a:srgbClr val="558ED5"/>
              </a:solidFill>
              <a:latin typeface="Inconsolata"/>
              <a:cs typeface="Inconsolata"/>
            </a:endParaRPr>
          </a:p>
        </p:txBody>
      </p:sp>
      <p:sp>
        <p:nvSpPr>
          <p:cNvPr id="2" name="TextBox 1"/>
          <p:cNvSpPr txBox="1"/>
          <p:nvPr/>
        </p:nvSpPr>
        <p:spPr>
          <a:xfrm>
            <a:off x="432373" y="1607687"/>
            <a:ext cx="8293845" cy="3785652"/>
          </a:xfrm>
          <a:prstGeom prst="rect">
            <a:avLst/>
          </a:prstGeom>
          <a:noFill/>
        </p:spPr>
        <p:txBody>
          <a:bodyPr wrap="square" rtlCol="0">
            <a:spAutoFit/>
          </a:bodyPr>
          <a:lstStyle/>
          <a:p>
            <a:r>
              <a:rPr lang="en-US" sz="2400" dirty="0" smtClean="0">
                <a:latin typeface="Inconsolata"/>
                <a:cs typeface="Inconsolata"/>
              </a:rPr>
              <a:t>closer = </a:t>
            </a:r>
            <a:r>
              <a:rPr lang="en-US" sz="2400" dirty="0">
                <a:solidFill>
                  <a:schemeClr val="bg2">
                    <a:lumMod val="60000"/>
                    <a:lumOff val="40000"/>
                  </a:schemeClr>
                </a:solidFill>
                <a:latin typeface="Inconsolata"/>
                <a:cs typeface="Inconsolata"/>
              </a:rPr>
              <a:t>lambda</a:t>
            </a:r>
            <a:r>
              <a:rPr lang="en-US" sz="2400" dirty="0">
                <a:latin typeface="Inconsolata"/>
                <a:cs typeface="Inconsolata"/>
              </a:rPr>
              <a:t> { </a:t>
            </a:r>
            <a:r>
              <a:rPr lang="en-US" sz="2400" dirty="0" err="1" smtClean="0">
                <a:latin typeface="Inconsolata"/>
                <a:cs typeface="Inconsolata"/>
              </a:rPr>
              <a:t>close_connection</a:t>
            </a:r>
            <a:r>
              <a:rPr lang="en-US" sz="2400" dirty="0" smtClean="0">
                <a:latin typeface="Inconsolata"/>
                <a:cs typeface="Inconsolata"/>
              </a:rPr>
              <a:t>! ; exit }</a:t>
            </a:r>
          </a:p>
          <a:p>
            <a:endParaRPr lang="en-US" sz="2400" dirty="0">
              <a:latin typeface="Inconsolata"/>
              <a:cs typeface="Inconsolata"/>
            </a:endParaRPr>
          </a:p>
          <a:p>
            <a:r>
              <a:rPr lang="en-US" sz="2400" dirty="0" smtClean="0">
                <a:solidFill>
                  <a:srgbClr val="558ED5"/>
                </a:solidFill>
                <a:latin typeface="Inconsolata"/>
                <a:cs typeface="Inconsolata"/>
              </a:rPr>
              <a:t> </a:t>
            </a:r>
          </a:p>
          <a:p>
            <a:r>
              <a:rPr lang="en-US" sz="2400" dirty="0" smtClean="0">
                <a:latin typeface="Inconsolata"/>
                <a:cs typeface="Inconsolata"/>
              </a:rPr>
              <a:t>  </a:t>
            </a:r>
            <a:r>
              <a:rPr lang="en-US" sz="2400" dirty="0" err="1" smtClean="0">
                <a:latin typeface="Inconsolata"/>
                <a:cs typeface="Inconsolata"/>
              </a:rPr>
              <a:t>open_connection</a:t>
            </a:r>
            <a:r>
              <a:rPr lang="en-US" sz="2400" dirty="0" smtClean="0">
                <a:latin typeface="Inconsolata"/>
                <a:cs typeface="Inconsolata"/>
              </a:rPr>
              <a:t>!</a:t>
            </a:r>
          </a:p>
          <a:p>
            <a:r>
              <a:rPr lang="en-US" sz="2400" dirty="0" smtClean="0">
                <a:latin typeface="Inconsolata"/>
                <a:cs typeface="Inconsolata"/>
              </a:rPr>
              <a:t>  </a:t>
            </a:r>
            <a:r>
              <a:rPr lang="en-US" sz="2400" dirty="0">
                <a:solidFill>
                  <a:schemeClr val="bg2">
                    <a:lumMod val="60000"/>
                    <a:lumOff val="40000"/>
                  </a:schemeClr>
                </a:solidFill>
                <a:latin typeface="Inconsolata"/>
                <a:cs typeface="Inconsolata"/>
              </a:rPr>
              <a:t>while</a:t>
            </a:r>
            <a:r>
              <a:rPr lang="en-US" sz="2400" dirty="0">
                <a:latin typeface="Inconsolata"/>
                <a:cs typeface="Inconsolata"/>
              </a:rPr>
              <a:t> connected</a:t>
            </a:r>
          </a:p>
          <a:p>
            <a:r>
              <a:rPr lang="hu-HU" sz="2400" dirty="0">
                <a:latin typeface="Inconsolata"/>
                <a:cs typeface="Inconsolata"/>
              </a:rPr>
              <a:t>    print </a:t>
            </a:r>
            <a:r>
              <a:rPr lang="hu-HU" sz="2400" dirty="0">
                <a:solidFill>
                  <a:srgbClr val="C3D69B"/>
                </a:solidFill>
                <a:latin typeface="Inconsolata"/>
                <a:cs typeface="Inconsolata"/>
              </a:rPr>
              <a:t>"&gt; "</a:t>
            </a:r>
          </a:p>
          <a:p>
            <a:r>
              <a:rPr lang="en-US" sz="2400" dirty="0">
                <a:latin typeface="Inconsolata"/>
                <a:cs typeface="Inconsolata"/>
              </a:rPr>
              <a:t>    input = </a:t>
            </a:r>
            <a:r>
              <a:rPr lang="en-US" sz="2400" b="1" dirty="0" err="1">
                <a:solidFill>
                  <a:schemeClr val="accent4">
                    <a:lumMod val="60000"/>
                    <a:lumOff val="40000"/>
                  </a:schemeClr>
                </a:solidFill>
                <a:latin typeface="Inconsolata"/>
                <a:cs typeface="Inconsolata"/>
              </a:rPr>
              <a:t>STDIN</a:t>
            </a:r>
            <a:r>
              <a:rPr lang="en-US" sz="2400" dirty="0" err="1">
                <a:latin typeface="Inconsolata"/>
                <a:cs typeface="Inconsolata"/>
              </a:rPr>
              <a:t>.gets</a:t>
            </a:r>
            <a:endParaRPr lang="en-US" sz="2400" dirty="0">
              <a:latin typeface="Inconsolata"/>
              <a:cs typeface="Inconsolata"/>
            </a:endParaRPr>
          </a:p>
          <a:p>
            <a:r>
              <a:rPr lang="en-US" sz="2400" dirty="0">
                <a:latin typeface="Inconsolata"/>
                <a:cs typeface="Inconsolata"/>
              </a:rPr>
              <a:t>    execute(input)</a:t>
            </a:r>
          </a:p>
          <a:p>
            <a:r>
              <a:rPr lang="en-US" sz="2400" dirty="0">
                <a:solidFill>
                  <a:srgbClr val="558ED5"/>
                </a:solidFill>
                <a:latin typeface="Inconsolata"/>
                <a:cs typeface="Inconsolata"/>
              </a:rPr>
              <a:t>  end</a:t>
            </a:r>
          </a:p>
          <a:p>
            <a:r>
              <a:rPr lang="en-US" sz="2400" dirty="0" smtClean="0">
                <a:solidFill>
                  <a:srgbClr val="558ED5"/>
                </a:solidFill>
                <a:latin typeface="Inconsolata"/>
                <a:cs typeface="Inconsolata"/>
              </a:rPr>
              <a:t> </a:t>
            </a:r>
            <a:endParaRPr lang="en-US" sz="2400" dirty="0">
              <a:solidFill>
                <a:srgbClr val="558ED5"/>
              </a:solidFill>
              <a:latin typeface="Inconsolata"/>
              <a:cs typeface="Inconsolata"/>
            </a:endParaRPr>
          </a:p>
        </p:txBody>
      </p:sp>
      <p:sp>
        <p:nvSpPr>
          <p:cNvPr id="4" name="TextBox 3"/>
          <p:cNvSpPr txBox="1"/>
          <p:nvPr/>
        </p:nvSpPr>
        <p:spPr>
          <a:xfrm>
            <a:off x="0" y="1630100"/>
            <a:ext cx="500529" cy="3785652"/>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a:p>
            <a:pPr algn="r"/>
            <a:r>
              <a:rPr lang="en-US" sz="2400" dirty="0" smtClean="0">
                <a:solidFill>
                  <a:schemeClr val="tx1">
                    <a:lumMod val="50000"/>
                  </a:schemeClr>
                </a:solidFill>
                <a:latin typeface="Inconsolata"/>
                <a:cs typeface="Inconsolata"/>
              </a:rPr>
              <a:t>10</a:t>
            </a:r>
          </a:p>
        </p:txBody>
      </p:sp>
    </p:spTree>
    <p:extLst>
      <p:ext uri="{BB962C8B-B14F-4D97-AF65-F5344CB8AC3E}">
        <p14:creationId xmlns:p14="http://schemas.microsoft.com/office/powerpoint/2010/main" val="90476931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5400" b="1" dirty="0">
                <a:solidFill>
                  <a:schemeClr val="bg2">
                    <a:lumMod val="60000"/>
                    <a:lumOff val="40000"/>
                  </a:schemeClr>
                </a:solidFill>
                <a:latin typeface="Inconsolata"/>
                <a:cs typeface="Inconsolata"/>
              </a:rPr>
              <a:t>Vagrant</a:t>
            </a:r>
            <a:r>
              <a:rPr lang="en-US" sz="5400" b="1" dirty="0">
                <a:solidFill>
                  <a:srgbClr val="FFFFFF"/>
                </a:solidFill>
                <a:latin typeface="Inconsolata"/>
                <a:cs typeface="Inconsolata"/>
              </a:rPr>
              <a:t>::</a:t>
            </a:r>
            <a:r>
              <a:rPr lang="en-US" sz="5400" b="1" dirty="0" err="1">
                <a:solidFill>
                  <a:schemeClr val="bg2">
                    <a:lumMod val="60000"/>
                    <a:lumOff val="40000"/>
                  </a:schemeClr>
                </a:solidFill>
                <a:latin typeface="Inconsolata"/>
                <a:cs typeface="Inconsolata"/>
              </a:rPr>
              <a:t>Util</a:t>
            </a:r>
            <a:r>
              <a:rPr lang="en-US" sz="5400" b="1" dirty="0">
                <a:solidFill>
                  <a:srgbClr val="FFFFFF"/>
                </a:solidFill>
                <a:latin typeface="Inconsolata"/>
                <a:cs typeface="Inconsolata"/>
              </a:rPr>
              <a:t>::</a:t>
            </a:r>
            <a:r>
              <a:rPr lang="en-US" sz="5400" b="1" dirty="0">
                <a:solidFill>
                  <a:schemeClr val="bg2">
                    <a:lumMod val="60000"/>
                    <a:lumOff val="40000"/>
                  </a:schemeClr>
                </a:solidFill>
                <a:latin typeface="Inconsolata"/>
                <a:cs typeface="Inconsolata"/>
              </a:rPr>
              <a:t>Busy</a:t>
            </a:r>
            <a:endParaRPr lang="tr-TR" sz="5400" dirty="0">
              <a:solidFill>
                <a:srgbClr val="558ED5"/>
              </a:solidFill>
              <a:latin typeface="Inconsolata"/>
              <a:cs typeface="Inconsolata"/>
            </a:endParaRPr>
          </a:p>
        </p:txBody>
      </p:sp>
      <p:sp>
        <p:nvSpPr>
          <p:cNvPr id="2" name="TextBox 1"/>
          <p:cNvSpPr txBox="1"/>
          <p:nvPr/>
        </p:nvSpPr>
        <p:spPr>
          <a:xfrm>
            <a:off x="432373" y="1607687"/>
            <a:ext cx="8293845" cy="3785652"/>
          </a:xfrm>
          <a:prstGeom prst="rect">
            <a:avLst/>
          </a:prstGeom>
          <a:noFill/>
        </p:spPr>
        <p:txBody>
          <a:bodyPr wrap="square" rtlCol="0">
            <a:spAutoFit/>
          </a:bodyPr>
          <a:lstStyle/>
          <a:p>
            <a:r>
              <a:rPr lang="en-US" sz="2400" dirty="0">
                <a:latin typeface="Inconsolata"/>
                <a:cs typeface="Inconsolata"/>
              </a:rPr>
              <a:t>closer = </a:t>
            </a:r>
            <a:r>
              <a:rPr lang="en-US" sz="2400" dirty="0">
                <a:solidFill>
                  <a:schemeClr val="bg2">
                    <a:lumMod val="60000"/>
                    <a:lumOff val="40000"/>
                  </a:schemeClr>
                </a:solidFill>
                <a:latin typeface="Inconsolata"/>
                <a:cs typeface="Inconsolata"/>
              </a:rPr>
              <a:t>lambda</a:t>
            </a:r>
            <a:r>
              <a:rPr lang="en-US" sz="2400" dirty="0">
                <a:latin typeface="Inconsolata"/>
                <a:cs typeface="Inconsolata"/>
              </a:rPr>
              <a:t> { </a:t>
            </a:r>
            <a:r>
              <a:rPr lang="en-US" sz="2400" dirty="0" err="1">
                <a:latin typeface="Inconsolata"/>
                <a:cs typeface="Inconsolata"/>
              </a:rPr>
              <a:t>close_connection</a:t>
            </a:r>
            <a:r>
              <a:rPr lang="en-US" sz="2400" dirty="0">
                <a:latin typeface="Inconsolata"/>
                <a:cs typeface="Inconsolata"/>
              </a:rPr>
              <a:t>! ; exit }</a:t>
            </a:r>
          </a:p>
          <a:p>
            <a:endParaRPr lang="en-US" sz="2400" dirty="0">
              <a:latin typeface="Inconsolata"/>
              <a:cs typeface="Inconsolata"/>
            </a:endParaRPr>
          </a:p>
          <a:p>
            <a:r>
              <a:rPr lang="en-US" sz="2400" dirty="0">
                <a:solidFill>
                  <a:srgbClr val="558ED5"/>
                </a:solidFill>
                <a:latin typeface="Inconsolata"/>
                <a:cs typeface="Inconsolata"/>
              </a:rPr>
              <a:t>Vagrant</a:t>
            </a:r>
            <a:r>
              <a:rPr lang="en-US" sz="2400" dirty="0">
                <a:solidFill>
                  <a:srgbClr val="FFFFFF"/>
                </a:solidFill>
                <a:latin typeface="Inconsolata"/>
                <a:cs typeface="Inconsolata"/>
              </a:rPr>
              <a:t>::</a:t>
            </a:r>
            <a:r>
              <a:rPr lang="en-US" sz="2400" dirty="0" err="1">
                <a:solidFill>
                  <a:srgbClr val="558ED5"/>
                </a:solidFill>
                <a:latin typeface="Inconsolata"/>
                <a:cs typeface="Inconsolata"/>
              </a:rPr>
              <a:t>Util</a:t>
            </a:r>
            <a:r>
              <a:rPr lang="en-US" sz="2400" dirty="0">
                <a:solidFill>
                  <a:srgbClr val="FFFFFF"/>
                </a:solidFill>
                <a:latin typeface="Inconsolata"/>
                <a:cs typeface="Inconsolata"/>
              </a:rPr>
              <a:t>::</a:t>
            </a:r>
            <a:r>
              <a:rPr lang="en-US" sz="2400" dirty="0" err="1">
                <a:solidFill>
                  <a:srgbClr val="558ED5"/>
                </a:solidFill>
                <a:latin typeface="Inconsolata"/>
                <a:cs typeface="Inconsolata"/>
              </a:rPr>
              <a:t>Busy</a:t>
            </a:r>
            <a:r>
              <a:rPr lang="en-US" sz="2400" dirty="0" err="1">
                <a:latin typeface="Inconsolata"/>
                <a:cs typeface="Inconsolata"/>
              </a:rPr>
              <a:t>.busy</a:t>
            </a:r>
            <a:r>
              <a:rPr lang="en-US" sz="2400" dirty="0">
                <a:latin typeface="Inconsolata"/>
                <a:cs typeface="Inconsolata"/>
              </a:rPr>
              <a:t>(closer) </a:t>
            </a:r>
            <a:r>
              <a:rPr lang="en-US" sz="2400" dirty="0">
                <a:solidFill>
                  <a:srgbClr val="558ED5"/>
                </a:solidFill>
                <a:latin typeface="Inconsolata"/>
                <a:cs typeface="Inconsolata"/>
              </a:rPr>
              <a:t>do</a:t>
            </a:r>
          </a:p>
          <a:p>
            <a:r>
              <a:rPr lang="en-US" sz="2400" dirty="0">
                <a:latin typeface="Inconsolata"/>
                <a:cs typeface="Inconsolata"/>
              </a:rPr>
              <a:t>  </a:t>
            </a:r>
            <a:r>
              <a:rPr lang="en-US" sz="2400" dirty="0" err="1">
                <a:solidFill>
                  <a:schemeClr val="tx1">
                    <a:alpha val="50000"/>
                  </a:schemeClr>
                </a:solidFill>
                <a:latin typeface="Inconsolata"/>
                <a:cs typeface="Inconsolata"/>
              </a:rPr>
              <a:t>open_connection</a:t>
            </a:r>
            <a:r>
              <a:rPr lang="en-US" sz="2400" dirty="0">
                <a:solidFill>
                  <a:schemeClr val="tx1">
                    <a:alpha val="50000"/>
                  </a:schemeClr>
                </a:solidFill>
                <a:latin typeface="Inconsolata"/>
                <a:cs typeface="Inconsolata"/>
              </a:rPr>
              <a:t>!</a:t>
            </a:r>
          </a:p>
          <a:p>
            <a:r>
              <a:rPr lang="en-US" sz="2400" dirty="0">
                <a:solidFill>
                  <a:srgbClr val="800000">
                    <a:alpha val="50000"/>
                  </a:srgbClr>
                </a:solidFill>
                <a:latin typeface="Inconsolata"/>
                <a:cs typeface="Inconsolata"/>
              </a:rPr>
              <a:t>  </a:t>
            </a:r>
            <a:r>
              <a:rPr lang="en-US" sz="2400" dirty="0">
                <a:solidFill>
                  <a:schemeClr val="bg2">
                    <a:lumMod val="60000"/>
                    <a:lumOff val="40000"/>
                    <a:alpha val="50000"/>
                  </a:schemeClr>
                </a:solidFill>
                <a:latin typeface="Inconsolata"/>
                <a:cs typeface="Inconsolata"/>
              </a:rPr>
              <a:t>while</a:t>
            </a:r>
            <a:r>
              <a:rPr lang="en-US" sz="2400" dirty="0">
                <a:solidFill>
                  <a:srgbClr val="800000">
                    <a:alpha val="50000"/>
                  </a:srgbClr>
                </a:solidFill>
                <a:latin typeface="Inconsolata"/>
                <a:cs typeface="Inconsolata"/>
              </a:rPr>
              <a:t> </a:t>
            </a:r>
            <a:r>
              <a:rPr lang="en-US" sz="2400" dirty="0">
                <a:solidFill>
                  <a:schemeClr val="tx1">
                    <a:alpha val="50000"/>
                  </a:schemeClr>
                </a:solidFill>
                <a:latin typeface="Inconsolata"/>
                <a:cs typeface="Inconsolata"/>
              </a:rPr>
              <a:t>connected</a:t>
            </a:r>
          </a:p>
          <a:p>
            <a:r>
              <a:rPr lang="hu-HU" sz="2400" dirty="0">
                <a:solidFill>
                  <a:srgbClr val="800000">
                    <a:alpha val="50000"/>
                  </a:srgbClr>
                </a:solidFill>
                <a:latin typeface="Inconsolata"/>
                <a:cs typeface="Inconsolata"/>
              </a:rPr>
              <a:t>    </a:t>
            </a:r>
            <a:r>
              <a:rPr lang="hu-HU" sz="2400" dirty="0">
                <a:solidFill>
                  <a:srgbClr val="FFFFFF">
                    <a:alpha val="50000"/>
                  </a:srgbClr>
                </a:solidFill>
                <a:latin typeface="Inconsolata"/>
                <a:cs typeface="Inconsolata"/>
              </a:rPr>
              <a:t>print </a:t>
            </a:r>
            <a:r>
              <a:rPr lang="hu-HU" sz="2400" dirty="0">
                <a:solidFill>
                  <a:schemeClr val="accent3">
                    <a:lumMod val="60000"/>
                    <a:lumOff val="40000"/>
                    <a:alpha val="50000"/>
                  </a:schemeClr>
                </a:solidFill>
                <a:latin typeface="Inconsolata"/>
                <a:cs typeface="Inconsolata"/>
              </a:rPr>
              <a:t>"&gt; "</a:t>
            </a:r>
          </a:p>
          <a:p>
            <a:r>
              <a:rPr lang="en-US" sz="2400" dirty="0">
                <a:solidFill>
                  <a:srgbClr val="FFFFFF">
                    <a:alpha val="50000"/>
                  </a:srgbClr>
                </a:solidFill>
                <a:latin typeface="Inconsolata"/>
                <a:cs typeface="Inconsolata"/>
              </a:rPr>
              <a:t>    input = </a:t>
            </a:r>
            <a:r>
              <a:rPr lang="en-US" sz="2400" b="1" dirty="0" err="1">
                <a:solidFill>
                  <a:schemeClr val="accent4">
                    <a:lumMod val="60000"/>
                    <a:lumOff val="40000"/>
                    <a:alpha val="50000"/>
                  </a:schemeClr>
                </a:solidFill>
                <a:latin typeface="Inconsolata"/>
                <a:cs typeface="Inconsolata"/>
              </a:rPr>
              <a:t>STDIN</a:t>
            </a:r>
            <a:r>
              <a:rPr lang="en-US" sz="2400" dirty="0" err="1">
                <a:solidFill>
                  <a:srgbClr val="FFFFFF">
                    <a:alpha val="50000"/>
                  </a:srgbClr>
                </a:solidFill>
                <a:latin typeface="Inconsolata"/>
                <a:cs typeface="Inconsolata"/>
              </a:rPr>
              <a:t>.gets</a:t>
            </a:r>
            <a:endParaRPr lang="en-US" sz="2400" dirty="0">
              <a:solidFill>
                <a:srgbClr val="FFFFFF">
                  <a:alpha val="50000"/>
                </a:srgbClr>
              </a:solidFill>
              <a:latin typeface="Inconsolata"/>
              <a:cs typeface="Inconsolata"/>
            </a:endParaRPr>
          </a:p>
          <a:p>
            <a:r>
              <a:rPr lang="en-US" sz="2400" dirty="0">
                <a:solidFill>
                  <a:srgbClr val="FFFFFF">
                    <a:alpha val="50000"/>
                  </a:srgbClr>
                </a:solidFill>
                <a:latin typeface="Inconsolata"/>
                <a:cs typeface="Inconsolata"/>
              </a:rPr>
              <a:t>    execute(input)</a:t>
            </a:r>
          </a:p>
          <a:p>
            <a:r>
              <a:rPr lang="en-US" sz="2400" dirty="0">
                <a:solidFill>
                  <a:srgbClr val="FFFFFF">
                    <a:alpha val="50000"/>
                  </a:srgbClr>
                </a:solidFill>
                <a:latin typeface="Inconsolata"/>
                <a:cs typeface="Inconsolata"/>
              </a:rPr>
              <a:t>  </a:t>
            </a:r>
            <a:r>
              <a:rPr lang="en-US" sz="2400" dirty="0">
                <a:solidFill>
                  <a:schemeClr val="bg2">
                    <a:lumMod val="60000"/>
                    <a:lumOff val="40000"/>
                    <a:alpha val="50000"/>
                  </a:schemeClr>
                </a:solidFill>
                <a:latin typeface="Inconsolata"/>
                <a:cs typeface="Inconsolata"/>
              </a:rPr>
              <a:t>end</a:t>
            </a:r>
          </a:p>
          <a:p>
            <a:r>
              <a:rPr lang="en-US" sz="2400" dirty="0">
                <a:solidFill>
                  <a:srgbClr val="558ED5"/>
                </a:solidFill>
                <a:latin typeface="Inconsolata"/>
                <a:cs typeface="Inconsolata"/>
              </a:rPr>
              <a:t>end</a:t>
            </a:r>
          </a:p>
        </p:txBody>
      </p:sp>
      <p:sp>
        <p:nvSpPr>
          <p:cNvPr id="4" name="TextBox 3"/>
          <p:cNvSpPr txBox="1"/>
          <p:nvPr/>
        </p:nvSpPr>
        <p:spPr>
          <a:xfrm>
            <a:off x="0" y="1630100"/>
            <a:ext cx="500529" cy="3785652"/>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a:p>
            <a:pPr algn="r"/>
            <a:r>
              <a:rPr lang="en-US" sz="2400" dirty="0" smtClean="0">
                <a:solidFill>
                  <a:schemeClr val="tx1">
                    <a:lumMod val="50000"/>
                  </a:schemeClr>
                </a:solidFill>
                <a:latin typeface="Inconsolata"/>
                <a:cs typeface="Inconsolata"/>
              </a:rPr>
              <a:t>10</a:t>
            </a:r>
          </a:p>
        </p:txBody>
      </p:sp>
    </p:spTree>
    <p:extLst>
      <p:ext uri="{BB962C8B-B14F-4D97-AF65-F5344CB8AC3E}">
        <p14:creationId xmlns:p14="http://schemas.microsoft.com/office/powerpoint/2010/main" val="201212108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6600" dirty="0">
              <a:latin typeface="Helvetica"/>
              <a:cs typeface="Helvetica"/>
            </a:endParaRPr>
          </a:p>
        </p:txBody>
      </p:sp>
      <p:sp>
        <p:nvSpPr>
          <p:cNvPr id="2" name="TextBox 1"/>
          <p:cNvSpPr txBox="1"/>
          <p:nvPr/>
        </p:nvSpPr>
        <p:spPr>
          <a:xfrm>
            <a:off x="425078" y="2921169"/>
            <a:ext cx="8293845" cy="584776"/>
          </a:xfrm>
          <a:prstGeom prst="rect">
            <a:avLst/>
          </a:prstGeom>
          <a:noFill/>
        </p:spPr>
        <p:txBody>
          <a:bodyPr wrap="square" rtlCol="0">
            <a:spAutoFit/>
          </a:bodyPr>
          <a:lstStyle/>
          <a:p>
            <a:pPr algn="ctr"/>
            <a:r>
              <a:rPr lang="en-US" sz="3200" b="1" dirty="0" err="1">
                <a:solidFill>
                  <a:schemeClr val="bg2">
                    <a:lumMod val="60000"/>
                    <a:lumOff val="40000"/>
                  </a:schemeClr>
                </a:solidFill>
                <a:latin typeface="Inconsolata"/>
                <a:cs typeface="Inconsolata"/>
              </a:rPr>
              <a:t>ActiveSupport</a:t>
            </a:r>
            <a:r>
              <a:rPr lang="en-US" sz="3200" b="1" dirty="0">
                <a:solidFill>
                  <a:srgbClr val="FFFFFF"/>
                </a:solidFill>
                <a:latin typeface="Inconsolata"/>
                <a:cs typeface="Inconsolata"/>
              </a:rPr>
              <a:t>::</a:t>
            </a:r>
            <a:r>
              <a:rPr lang="en-US" sz="3200" b="1" dirty="0">
                <a:solidFill>
                  <a:schemeClr val="bg2">
                    <a:lumMod val="60000"/>
                    <a:lumOff val="40000"/>
                  </a:schemeClr>
                </a:solidFill>
                <a:latin typeface="Inconsolata"/>
                <a:cs typeface="Inconsolata"/>
              </a:rPr>
              <a:t>Dependencies</a:t>
            </a:r>
            <a:r>
              <a:rPr lang="en-US" sz="3200" b="1" dirty="0">
                <a:solidFill>
                  <a:srgbClr val="FFFFFF"/>
                </a:solidFill>
                <a:latin typeface="Inconsolata"/>
                <a:cs typeface="Inconsolata"/>
              </a:rPr>
              <a:t>::</a:t>
            </a:r>
            <a:r>
              <a:rPr lang="en-US" sz="3200" b="1" dirty="0" err="1">
                <a:solidFill>
                  <a:schemeClr val="bg2">
                    <a:lumMod val="60000"/>
                    <a:lumOff val="40000"/>
                  </a:schemeClr>
                </a:solidFill>
                <a:latin typeface="Inconsolata"/>
                <a:cs typeface="Inconsolata"/>
              </a:rPr>
              <a:t>WatchStack</a:t>
            </a:r>
            <a:endParaRPr lang="tr-TR" sz="3200" dirty="0">
              <a:solidFill>
                <a:srgbClr val="558ED5"/>
              </a:solidFill>
              <a:latin typeface="Inconsolata"/>
              <a:cs typeface="Inconsolata"/>
            </a:endParaRPr>
          </a:p>
        </p:txBody>
      </p:sp>
    </p:spTree>
    <p:extLst>
      <p:ext uri="{BB962C8B-B14F-4D97-AF65-F5344CB8AC3E}">
        <p14:creationId xmlns:p14="http://schemas.microsoft.com/office/powerpoint/2010/main" val="10353962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137" y="2644170"/>
            <a:ext cx="7267735" cy="1569660"/>
          </a:xfrm>
          <a:prstGeom prst="rect">
            <a:avLst/>
          </a:prstGeom>
          <a:noFill/>
        </p:spPr>
        <p:txBody>
          <a:bodyPr wrap="none" rtlCol="0">
            <a:spAutoFit/>
          </a:bodyPr>
          <a:lstStyle/>
          <a:p>
            <a:pPr algn="ctr"/>
            <a:r>
              <a:rPr lang="en-US" sz="9600" dirty="0" smtClean="0">
                <a:latin typeface="Helvetica"/>
                <a:cs typeface="Helvetica"/>
              </a:rPr>
              <a:t>~ 50 projects</a:t>
            </a:r>
            <a:endParaRPr lang="en-US" sz="9600" dirty="0">
              <a:latin typeface="Helvetica"/>
              <a:cs typeface="Helvetica"/>
            </a:endParaRPr>
          </a:p>
        </p:txBody>
      </p:sp>
    </p:spTree>
    <p:extLst>
      <p:ext uri="{BB962C8B-B14F-4D97-AF65-F5344CB8AC3E}">
        <p14:creationId xmlns:p14="http://schemas.microsoft.com/office/powerpoint/2010/main" val="11037803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3200" b="1" dirty="0" err="1">
                <a:solidFill>
                  <a:schemeClr val="bg2">
                    <a:lumMod val="60000"/>
                    <a:lumOff val="40000"/>
                  </a:schemeClr>
                </a:solidFill>
                <a:latin typeface="Inconsolata"/>
                <a:cs typeface="Inconsolata"/>
              </a:rPr>
              <a:t>ActiveSupport</a:t>
            </a:r>
            <a:r>
              <a:rPr lang="en-US" sz="3200" b="1" dirty="0">
                <a:solidFill>
                  <a:srgbClr val="FFFFFF"/>
                </a:solidFill>
                <a:latin typeface="Inconsolata"/>
                <a:cs typeface="Inconsolata"/>
              </a:rPr>
              <a:t>::</a:t>
            </a:r>
            <a:r>
              <a:rPr lang="en-US" sz="3200" b="1" dirty="0">
                <a:solidFill>
                  <a:schemeClr val="bg2">
                    <a:lumMod val="60000"/>
                    <a:lumOff val="40000"/>
                  </a:schemeClr>
                </a:solidFill>
                <a:latin typeface="Inconsolata"/>
                <a:cs typeface="Inconsolata"/>
              </a:rPr>
              <a:t>Dependencies</a:t>
            </a:r>
            <a:r>
              <a:rPr lang="en-US" sz="3200" b="1" dirty="0">
                <a:solidFill>
                  <a:srgbClr val="FFFFFF"/>
                </a:solidFill>
                <a:latin typeface="Inconsolata"/>
                <a:cs typeface="Inconsolata"/>
              </a:rPr>
              <a:t>::</a:t>
            </a:r>
            <a:r>
              <a:rPr lang="en-US" sz="3200" b="1" dirty="0" err="1">
                <a:solidFill>
                  <a:schemeClr val="bg2">
                    <a:lumMod val="60000"/>
                    <a:lumOff val="40000"/>
                  </a:schemeClr>
                </a:solidFill>
                <a:latin typeface="Inconsolata"/>
                <a:cs typeface="Inconsolata"/>
              </a:rPr>
              <a:t>WatchStack</a:t>
            </a:r>
            <a:endParaRPr lang="tr-TR" sz="3200" dirty="0">
              <a:solidFill>
                <a:srgbClr val="558ED5"/>
              </a:solidFill>
              <a:latin typeface="Inconsolata"/>
              <a:cs typeface="Inconsolata"/>
            </a:endParaRPr>
          </a:p>
        </p:txBody>
      </p:sp>
      <p:sp>
        <p:nvSpPr>
          <p:cNvPr id="5" name="TextBox 4"/>
          <p:cNvSpPr txBox="1"/>
          <p:nvPr/>
        </p:nvSpPr>
        <p:spPr>
          <a:xfrm>
            <a:off x="2030279" y="2126079"/>
            <a:ext cx="5532284" cy="2605842"/>
          </a:xfrm>
          <a:prstGeom prst="rect">
            <a:avLst/>
          </a:prstGeom>
          <a:noFill/>
        </p:spPr>
        <p:txBody>
          <a:bodyPr wrap="none" rtlCol="0">
            <a:spAutoFit/>
          </a:bodyPr>
          <a:lstStyle/>
          <a:p>
            <a:pPr marL="342900" indent="-342900">
              <a:lnSpc>
                <a:spcPct val="200000"/>
              </a:lnSpc>
              <a:buFont typeface="+mj-ea"/>
              <a:buAutoNum type="circleNumDbPlain"/>
            </a:pPr>
            <a:r>
              <a:rPr lang="en-US" sz="2800" dirty="0" smtClean="0">
                <a:latin typeface="Helvetica"/>
                <a:cs typeface="Helvetica"/>
              </a:rPr>
              <a:t> Prepare the Watcher</a:t>
            </a:r>
          </a:p>
          <a:p>
            <a:pPr marL="342900" indent="-342900">
              <a:lnSpc>
                <a:spcPct val="200000"/>
              </a:lnSpc>
              <a:buFont typeface="+mj-ea"/>
              <a:buAutoNum type="circleNumDbPlain"/>
            </a:pPr>
            <a:r>
              <a:rPr lang="en-US" sz="2800" dirty="0" smtClean="0">
                <a:latin typeface="Helvetica"/>
                <a:cs typeface="Helvetica"/>
              </a:rPr>
              <a:t> Load the Files </a:t>
            </a:r>
          </a:p>
          <a:p>
            <a:pPr marL="342900" indent="-342900">
              <a:lnSpc>
                <a:spcPct val="200000"/>
              </a:lnSpc>
              <a:buFont typeface="+mj-ea"/>
              <a:buAutoNum type="circleNumDbPlain"/>
            </a:pPr>
            <a:r>
              <a:rPr lang="en-US" sz="2800" dirty="0" smtClean="0">
                <a:latin typeface="Helvetica"/>
                <a:cs typeface="Helvetica"/>
              </a:rPr>
              <a:t> Mark </a:t>
            </a:r>
            <a:r>
              <a:rPr lang="en-US" sz="2800" dirty="0">
                <a:latin typeface="Helvetica"/>
                <a:cs typeface="Helvetica"/>
              </a:rPr>
              <a:t>Constants as Unloadable</a:t>
            </a:r>
          </a:p>
        </p:txBody>
      </p:sp>
    </p:spTree>
    <p:extLst>
      <p:ext uri="{BB962C8B-B14F-4D97-AF65-F5344CB8AC3E}">
        <p14:creationId xmlns:p14="http://schemas.microsoft.com/office/powerpoint/2010/main" val="2384227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marL="914400" indent="-914400" algn="ctr">
              <a:buFont typeface="+mj-ea"/>
              <a:buAutoNum type="circleNumDbPlain"/>
            </a:pPr>
            <a:r>
              <a:rPr lang="en-US" sz="5400" dirty="0" smtClean="0">
                <a:solidFill>
                  <a:srgbClr val="FFFFFF"/>
                </a:solidFill>
                <a:latin typeface="Helvetica"/>
                <a:cs typeface="Helvetica"/>
              </a:rPr>
              <a:t>Prepare the Watcher</a:t>
            </a:r>
            <a:endParaRPr lang="en-US" sz="5400" dirty="0">
              <a:solidFill>
                <a:srgbClr val="FFFFFF"/>
              </a:solidFill>
              <a:latin typeface="Helvetica"/>
              <a:cs typeface="Helvetica"/>
            </a:endParaRPr>
          </a:p>
        </p:txBody>
      </p:sp>
      <p:sp>
        <p:nvSpPr>
          <p:cNvPr id="2" name="TextBox 1"/>
          <p:cNvSpPr txBox="1"/>
          <p:nvPr/>
        </p:nvSpPr>
        <p:spPr>
          <a:xfrm>
            <a:off x="432373" y="1607687"/>
            <a:ext cx="8293845" cy="3416320"/>
          </a:xfrm>
          <a:prstGeom prst="rect">
            <a:avLst/>
          </a:prstGeom>
          <a:noFill/>
        </p:spPr>
        <p:txBody>
          <a:bodyPr wrap="square" rtlCol="0">
            <a:spAutoFit/>
          </a:bodyPr>
          <a:lstStyle/>
          <a:p>
            <a:r>
              <a:rPr lang="en-US" sz="2400" dirty="0" err="1">
                <a:solidFill>
                  <a:schemeClr val="bg2">
                    <a:lumMod val="60000"/>
                    <a:lumOff val="40000"/>
                  </a:schemeClr>
                </a:solidFill>
                <a:latin typeface="Inconsolata"/>
                <a:cs typeface="Inconsolata"/>
              </a:rPr>
              <a:t>def</a:t>
            </a:r>
            <a:r>
              <a:rPr lang="en-US" sz="2400" dirty="0">
                <a:solidFill>
                  <a:schemeClr val="bg2">
                    <a:lumMod val="60000"/>
                    <a:lumOff val="40000"/>
                  </a:schemeClr>
                </a:solidFill>
                <a:latin typeface="Inconsolata"/>
                <a:cs typeface="Inconsolata"/>
              </a:rPr>
              <a:t> </a:t>
            </a:r>
            <a:r>
              <a:rPr lang="en-US" sz="2400" dirty="0">
                <a:solidFill>
                  <a:schemeClr val="accent6">
                    <a:lumMod val="75000"/>
                  </a:schemeClr>
                </a:solidFill>
                <a:latin typeface="Inconsolata"/>
                <a:cs typeface="Inconsolata"/>
              </a:rPr>
              <a:t>watcher</a:t>
            </a:r>
          </a:p>
          <a:p>
            <a:r>
              <a:rPr lang="en-US" sz="2400" dirty="0">
                <a:latin typeface="Inconsolata"/>
                <a:cs typeface="Inconsolata"/>
              </a:rPr>
              <a:t>  @watcher ||= </a:t>
            </a:r>
            <a:r>
              <a:rPr lang="en-US" sz="2400" dirty="0" err="1">
                <a:solidFill>
                  <a:schemeClr val="bg2">
                    <a:lumMod val="60000"/>
                    <a:lumOff val="40000"/>
                  </a:schemeClr>
                </a:solidFill>
                <a:latin typeface="Inconsolata"/>
                <a:cs typeface="Inconsolata"/>
              </a:rPr>
              <a:t>ActiveSupport</a:t>
            </a:r>
            <a:r>
              <a:rPr lang="en-US" sz="2400" dirty="0">
                <a:solidFill>
                  <a:srgbClr val="FFFFFF"/>
                </a:solidFill>
                <a:latin typeface="Inconsolata"/>
                <a:cs typeface="Inconsolata"/>
              </a:rPr>
              <a:t>::</a:t>
            </a:r>
            <a:r>
              <a:rPr lang="en-US" sz="2400" dirty="0">
                <a:solidFill>
                  <a:schemeClr val="bg2">
                    <a:lumMod val="60000"/>
                    <a:lumOff val="40000"/>
                  </a:schemeClr>
                </a:solidFill>
                <a:latin typeface="Inconsolata"/>
                <a:cs typeface="Inconsolata"/>
              </a:rPr>
              <a:t>Dependencies</a:t>
            </a:r>
            <a:r>
              <a:rPr lang="en-US" sz="2400" dirty="0">
                <a:solidFill>
                  <a:srgbClr val="FFFFFF"/>
                </a:solidFill>
                <a:latin typeface="Inconsolata"/>
                <a:cs typeface="Inconsolata"/>
              </a:rPr>
              <a:t>::</a:t>
            </a:r>
            <a:r>
              <a:rPr lang="en-US" sz="2400" dirty="0" err="1">
                <a:solidFill>
                  <a:schemeClr val="bg2">
                    <a:lumMod val="60000"/>
                    <a:lumOff val="40000"/>
                  </a:schemeClr>
                </a:solidFill>
                <a:latin typeface="Inconsolata"/>
                <a:cs typeface="Inconsolata"/>
              </a:rPr>
              <a:t>WatchStack</a:t>
            </a:r>
            <a:r>
              <a:rPr lang="en-US" sz="2400" dirty="0" err="1">
                <a:latin typeface="Inconsolata"/>
                <a:cs typeface="Inconsolata"/>
              </a:rPr>
              <a:t>.new</a:t>
            </a:r>
            <a:endParaRPr lang="en-US" sz="2400" dirty="0">
              <a:latin typeface="Inconsolata"/>
              <a:cs typeface="Inconsolata"/>
            </a:endParaRPr>
          </a:p>
          <a:p>
            <a:r>
              <a:rPr lang="en-US" sz="2400" dirty="0">
                <a:solidFill>
                  <a:srgbClr val="558ED5"/>
                </a:solidFill>
                <a:latin typeface="Inconsolata"/>
                <a:cs typeface="Inconsolata"/>
              </a:rPr>
              <a:t>end</a:t>
            </a:r>
          </a:p>
          <a:p>
            <a:endParaRPr lang="en-US" sz="2400" dirty="0">
              <a:latin typeface="Inconsolata"/>
              <a:cs typeface="Inconsolata"/>
            </a:endParaRPr>
          </a:p>
          <a:p>
            <a:r>
              <a:rPr lang="en-US" sz="2400" dirty="0" err="1">
                <a:solidFill>
                  <a:srgbClr val="558ED5"/>
                </a:solidFill>
                <a:latin typeface="Inconsolata"/>
                <a:cs typeface="Inconsolata"/>
              </a:rPr>
              <a:t>def</a:t>
            </a:r>
            <a:r>
              <a:rPr lang="en-US" sz="2400" dirty="0">
                <a:solidFill>
                  <a:srgbClr val="558ED5"/>
                </a:solidFill>
                <a:latin typeface="Inconsolata"/>
                <a:cs typeface="Inconsolata"/>
              </a:rPr>
              <a:t> </a:t>
            </a:r>
            <a:r>
              <a:rPr lang="en-US" sz="2400" dirty="0" err="1">
                <a:solidFill>
                  <a:schemeClr val="accent6">
                    <a:lumMod val="75000"/>
                  </a:schemeClr>
                </a:solidFill>
                <a:latin typeface="Inconsolata"/>
                <a:cs typeface="Inconsolata"/>
              </a:rPr>
              <a:t>prepare_watcher</a:t>
            </a:r>
            <a:r>
              <a:rPr lang="en-US" sz="2400" dirty="0">
                <a:solidFill>
                  <a:schemeClr val="accent6">
                    <a:lumMod val="75000"/>
                  </a:schemeClr>
                </a:solidFill>
                <a:latin typeface="Inconsolata"/>
                <a:cs typeface="Inconsolata"/>
              </a:rPr>
              <a:t>!</a:t>
            </a:r>
          </a:p>
          <a:p>
            <a:r>
              <a:rPr lang="en-US" sz="2400" dirty="0">
                <a:latin typeface="Inconsolata"/>
                <a:cs typeface="Inconsolata"/>
              </a:rPr>
              <a:t>  </a:t>
            </a:r>
            <a:r>
              <a:rPr lang="en-US" sz="2400" dirty="0" err="1">
                <a:solidFill>
                  <a:schemeClr val="bg2">
                    <a:lumMod val="60000"/>
                    <a:lumOff val="40000"/>
                  </a:schemeClr>
                </a:solidFill>
                <a:latin typeface="Inconsolata"/>
                <a:cs typeface="Inconsolata"/>
              </a:rPr>
              <a:t>ActiveSupport</a:t>
            </a:r>
            <a:r>
              <a:rPr lang="en-US" sz="2400" dirty="0">
                <a:solidFill>
                  <a:srgbClr val="FFFFFF"/>
                </a:solidFill>
                <a:latin typeface="Inconsolata"/>
                <a:cs typeface="Inconsolata"/>
              </a:rPr>
              <a:t>::</a:t>
            </a:r>
            <a:r>
              <a:rPr lang="en-US" sz="2400" dirty="0" err="1">
                <a:solidFill>
                  <a:schemeClr val="bg2">
                    <a:lumMod val="60000"/>
                    <a:lumOff val="40000"/>
                  </a:schemeClr>
                </a:solidFill>
                <a:latin typeface="Inconsolata"/>
                <a:cs typeface="Inconsolata"/>
              </a:rPr>
              <a:t>Dependencies</a:t>
            </a:r>
            <a:r>
              <a:rPr lang="en-US" sz="2400" dirty="0" err="1">
                <a:latin typeface="Inconsolata"/>
                <a:cs typeface="Inconsolata"/>
              </a:rPr>
              <a:t>.clear</a:t>
            </a:r>
            <a:endParaRPr lang="en-US" sz="2400" dirty="0">
              <a:latin typeface="Inconsolata"/>
              <a:cs typeface="Inconsolata"/>
            </a:endParaRPr>
          </a:p>
          <a:p>
            <a:r>
              <a:rPr lang="en-US" sz="2400" dirty="0">
                <a:latin typeface="Inconsolata"/>
                <a:cs typeface="Inconsolata"/>
              </a:rPr>
              <a:t>  </a:t>
            </a:r>
            <a:r>
              <a:rPr lang="en-US" sz="2400" dirty="0" err="1">
                <a:latin typeface="Inconsolata"/>
                <a:cs typeface="Inconsolata"/>
              </a:rPr>
              <a:t>watcher.watch_namespaces</a:t>
            </a:r>
            <a:r>
              <a:rPr lang="en-US" sz="2400" dirty="0">
                <a:latin typeface="Inconsolata"/>
                <a:cs typeface="Inconsolata"/>
              </a:rPr>
              <a:t>([ </a:t>
            </a:r>
            <a:r>
              <a:rPr lang="en-US" sz="2400" dirty="0">
                <a:solidFill>
                  <a:schemeClr val="bg2">
                    <a:lumMod val="60000"/>
                    <a:lumOff val="40000"/>
                  </a:schemeClr>
                </a:solidFill>
                <a:latin typeface="Inconsolata"/>
                <a:cs typeface="Inconsolata"/>
              </a:rPr>
              <a:t>Object</a:t>
            </a:r>
            <a:r>
              <a:rPr lang="en-US" sz="2400" dirty="0">
                <a:latin typeface="Inconsolata"/>
                <a:cs typeface="Inconsolata"/>
              </a:rPr>
              <a:t> ])</a:t>
            </a:r>
          </a:p>
          <a:p>
            <a:r>
              <a:rPr lang="en-US" sz="2400" dirty="0">
                <a:solidFill>
                  <a:srgbClr val="558ED5"/>
                </a:solidFill>
                <a:latin typeface="Inconsolata"/>
                <a:cs typeface="Inconsolata"/>
              </a:rPr>
              <a:t>end</a:t>
            </a:r>
          </a:p>
        </p:txBody>
      </p:sp>
      <p:sp>
        <p:nvSpPr>
          <p:cNvPr id="4" name="TextBox 3"/>
          <p:cNvSpPr txBox="1"/>
          <p:nvPr/>
        </p:nvSpPr>
        <p:spPr>
          <a:xfrm>
            <a:off x="0" y="1630100"/>
            <a:ext cx="500529" cy="3785652"/>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endParaRPr lang="en-US" sz="2400" dirty="0" smtClean="0">
              <a:solidFill>
                <a:schemeClr val="tx1">
                  <a:lumMod val="50000"/>
                </a:schemeClr>
              </a:solidFill>
              <a:latin typeface="Inconsolata"/>
              <a:cs typeface="Inconsolata"/>
            </a:endParaRP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p:txBody>
      </p:sp>
    </p:spTree>
    <p:extLst>
      <p:ext uri="{BB962C8B-B14F-4D97-AF65-F5344CB8AC3E}">
        <p14:creationId xmlns:p14="http://schemas.microsoft.com/office/powerpoint/2010/main" val="18386223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marL="914400" indent="-914400" algn="ctr">
              <a:buFont typeface="+mj-ea"/>
              <a:buAutoNum type="circleNumDbPlain" startAt="2"/>
            </a:pPr>
            <a:r>
              <a:rPr lang="en-US" sz="5400" dirty="0" smtClean="0">
                <a:solidFill>
                  <a:srgbClr val="FFFFFF"/>
                </a:solidFill>
                <a:latin typeface="Helvetica"/>
                <a:cs typeface="Helvetica"/>
              </a:rPr>
              <a:t>Load the Files</a:t>
            </a:r>
            <a:endParaRPr lang="en-US" sz="5400" dirty="0">
              <a:solidFill>
                <a:srgbClr val="FFFFFF"/>
              </a:solidFill>
              <a:latin typeface="Helvetica"/>
              <a:cs typeface="Helvetica"/>
            </a:endParaRPr>
          </a:p>
        </p:txBody>
      </p:sp>
      <p:sp>
        <p:nvSpPr>
          <p:cNvPr id="2" name="TextBox 1"/>
          <p:cNvSpPr txBox="1"/>
          <p:nvPr/>
        </p:nvSpPr>
        <p:spPr>
          <a:xfrm>
            <a:off x="432373" y="1607687"/>
            <a:ext cx="8293845" cy="1569660"/>
          </a:xfrm>
          <a:prstGeom prst="rect">
            <a:avLst/>
          </a:prstGeom>
          <a:noFill/>
        </p:spPr>
        <p:txBody>
          <a:bodyPr wrap="square" rtlCol="0">
            <a:spAutoFit/>
          </a:bodyPr>
          <a:lstStyle/>
          <a:p>
            <a:r>
              <a:rPr lang="en-US" sz="2400" dirty="0" err="1">
                <a:solidFill>
                  <a:schemeClr val="bg2">
                    <a:lumMod val="60000"/>
                    <a:lumOff val="40000"/>
                  </a:schemeClr>
                </a:solidFill>
                <a:latin typeface="Inconsolata"/>
                <a:cs typeface="Inconsolata"/>
              </a:rPr>
              <a:t>def</a:t>
            </a:r>
            <a:r>
              <a:rPr lang="en-US" sz="2400" dirty="0">
                <a:solidFill>
                  <a:schemeClr val="bg2">
                    <a:lumMod val="60000"/>
                    <a:lumOff val="40000"/>
                  </a:schemeClr>
                </a:solidFill>
                <a:latin typeface="Inconsolata"/>
                <a:cs typeface="Inconsolata"/>
              </a:rPr>
              <a:t> </a:t>
            </a:r>
            <a:r>
              <a:rPr lang="en-US" sz="2400" dirty="0" err="1">
                <a:solidFill>
                  <a:schemeClr val="accent6">
                    <a:lumMod val="75000"/>
                  </a:schemeClr>
                </a:solidFill>
                <a:latin typeface="Inconsolata"/>
                <a:cs typeface="Inconsolata"/>
              </a:rPr>
              <a:t>load_files</a:t>
            </a:r>
            <a:endParaRPr lang="en-US" sz="2400" dirty="0">
              <a:solidFill>
                <a:schemeClr val="accent6">
                  <a:lumMod val="75000"/>
                </a:schemeClr>
              </a:solidFill>
              <a:latin typeface="Inconsolata"/>
              <a:cs typeface="Inconsolata"/>
            </a:endParaRPr>
          </a:p>
          <a:p>
            <a:r>
              <a:rPr lang="en-US" sz="2400" dirty="0" smtClean="0">
                <a:latin typeface="Inconsolata"/>
                <a:cs typeface="Inconsolata"/>
              </a:rPr>
              <a:t>  files </a:t>
            </a:r>
            <a:r>
              <a:rPr lang="en-US" sz="2400" dirty="0">
                <a:latin typeface="Inconsolata"/>
                <a:cs typeface="Inconsolata"/>
              </a:rPr>
              <a:t>= </a:t>
            </a:r>
            <a:r>
              <a:rPr lang="en-US" sz="2400" dirty="0" err="1">
                <a:solidFill>
                  <a:schemeClr val="bg2">
                    <a:lumMod val="60000"/>
                    <a:lumOff val="40000"/>
                  </a:schemeClr>
                </a:solidFill>
                <a:latin typeface="Inconsolata"/>
                <a:cs typeface="Inconsolata"/>
              </a:rPr>
              <a:t>Dir</a:t>
            </a:r>
            <a:r>
              <a:rPr lang="en-US" sz="2400" dirty="0" smtClean="0">
                <a:latin typeface="Inconsolata"/>
                <a:cs typeface="Inconsolata"/>
              </a:rPr>
              <a:t>[</a:t>
            </a:r>
            <a:r>
              <a:rPr lang="en-US" sz="2400" dirty="0" smtClean="0">
                <a:solidFill>
                  <a:schemeClr val="accent3">
                    <a:lumMod val="60000"/>
                    <a:lumOff val="40000"/>
                  </a:schemeClr>
                </a:solidFill>
                <a:latin typeface="Inconsolata"/>
                <a:cs typeface="Inconsolata"/>
              </a:rPr>
              <a:t>“lib/</a:t>
            </a:r>
            <a:r>
              <a:rPr lang="en-US" sz="2400" dirty="0">
                <a:solidFill>
                  <a:schemeClr val="accent3">
                    <a:lumMod val="60000"/>
                    <a:lumOff val="40000"/>
                  </a:schemeClr>
                </a:solidFill>
                <a:latin typeface="Inconsolata"/>
                <a:cs typeface="Inconsolata"/>
              </a:rPr>
              <a:t>**/*.</a:t>
            </a:r>
            <a:r>
              <a:rPr lang="en-US" sz="2400" dirty="0" err="1">
                <a:solidFill>
                  <a:schemeClr val="accent3">
                    <a:lumMod val="60000"/>
                    <a:lumOff val="40000"/>
                  </a:schemeClr>
                </a:solidFill>
                <a:latin typeface="Inconsolata"/>
                <a:cs typeface="Inconsolata"/>
              </a:rPr>
              <a:t>rb</a:t>
            </a:r>
            <a:r>
              <a:rPr lang="en-US" sz="2400" dirty="0">
                <a:solidFill>
                  <a:schemeClr val="accent3">
                    <a:lumMod val="60000"/>
                    <a:lumOff val="40000"/>
                  </a:schemeClr>
                </a:solidFill>
                <a:latin typeface="Inconsolata"/>
                <a:cs typeface="Inconsolata"/>
              </a:rPr>
              <a:t>"</a:t>
            </a:r>
            <a:r>
              <a:rPr lang="en-US" sz="2400" dirty="0">
                <a:latin typeface="Inconsolata"/>
                <a:cs typeface="Inconsolata"/>
              </a:rPr>
              <a:t>]</a:t>
            </a:r>
          </a:p>
          <a:p>
            <a:r>
              <a:rPr lang="en-US" sz="2400" dirty="0">
                <a:latin typeface="Inconsolata"/>
                <a:cs typeface="Inconsolata"/>
              </a:rPr>
              <a:t>  </a:t>
            </a:r>
            <a:r>
              <a:rPr lang="en-US" sz="2400" dirty="0" err="1">
                <a:latin typeface="Inconsolata"/>
                <a:cs typeface="Inconsolata"/>
              </a:rPr>
              <a:t>files.each</a:t>
            </a:r>
            <a:r>
              <a:rPr lang="en-US" sz="2400" dirty="0">
                <a:latin typeface="Inconsolata"/>
                <a:cs typeface="Inconsolata"/>
              </a:rPr>
              <a:t> </a:t>
            </a:r>
            <a:r>
              <a:rPr lang="en-US" sz="2400" dirty="0" smtClean="0">
                <a:latin typeface="Inconsolata"/>
                <a:cs typeface="Inconsolata"/>
              </a:rPr>
              <a:t>{ |</a:t>
            </a:r>
            <a:r>
              <a:rPr lang="en-US" sz="2400" dirty="0">
                <a:latin typeface="Inconsolata"/>
                <a:cs typeface="Inconsolata"/>
              </a:rPr>
              <a:t>file| </a:t>
            </a:r>
            <a:r>
              <a:rPr lang="en-US" sz="2400" dirty="0" err="1">
                <a:latin typeface="Inconsolata"/>
                <a:cs typeface="Inconsolata"/>
              </a:rPr>
              <a:t>require_or_load</a:t>
            </a:r>
            <a:r>
              <a:rPr lang="en-US" sz="2400" dirty="0">
                <a:latin typeface="Inconsolata"/>
                <a:cs typeface="Inconsolata"/>
              </a:rPr>
              <a:t> file </a:t>
            </a:r>
            <a:r>
              <a:rPr lang="en-US" sz="2400" dirty="0" smtClean="0">
                <a:latin typeface="Inconsolata"/>
                <a:cs typeface="Inconsolata"/>
              </a:rPr>
              <a:t>}</a:t>
            </a:r>
            <a:endParaRPr lang="en-US" sz="2400" dirty="0" smtClean="0">
              <a:solidFill>
                <a:schemeClr val="accent3">
                  <a:lumMod val="60000"/>
                  <a:lumOff val="40000"/>
                </a:schemeClr>
              </a:solidFill>
              <a:latin typeface="Inconsolata"/>
              <a:cs typeface="Inconsolata"/>
            </a:endParaRPr>
          </a:p>
          <a:p>
            <a:r>
              <a:rPr lang="en-US" sz="2400" dirty="0" smtClean="0">
                <a:solidFill>
                  <a:schemeClr val="bg2">
                    <a:lumMod val="60000"/>
                    <a:lumOff val="40000"/>
                  </a:schemeClr>
                </a:solidFill>
                <a:latin typeface="Inconsolata"/>
                <a:cs typeface="Inconsolata"/>
              </a:rPr>
              <a:t>end</a:t>
            </a:r>
          </a:p>
        </p:txBody>
      </p:sp>
      <p:sp>
        <p:nvSpPr>
          <p:cNvPr id="4" name="TextBox 3"/>
          <p:cNvSpPr txBox="1"/>
          <p:nvPr/>
        </p:nvSpPr>
        <p:spPr>
          <a:xfrm>
            <a:off x="0" y="1630100"/>
            <a:ext cx="500529" cy="1569660"/>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p:txBody>
      </p:sp>
    </p:spTree>
    <p:extLst>
      <p:ext uri="{BB962C8B-B14F-4D97-AF65-F5344CB8AC3E}">
        <p14:creationId xmlns:p14="http://schemas.microsoft.com/office/powerpoint/2010/main" val="329423309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marL="914400" indent="-914400" algn="ctr">
              <a:buFont typeface="+mj-ea"/>
              <a:buAutoNum type="circleNumDbPlain" startAt="3"/>
            </a:pPr>
            <a:r>
              <a:rPr lang="en-US" sz="4000" dirty="0" smtClean="0">
                <a:latin typeface="Helvetica"/>
                <a:cs typeface="Helvetica"/>
              </a:rPr>
              <a:t> Mark </a:t>
            </a:r>
            <a:r>
              <a:rPr lang="en-US" sz="4000" dirty="0">
                <a:latin typeface="Helvetica"/>
                <a:cs typeface="Helvetica"/>
              </a:rPr>
              <a:t>Constants </a:t>
            </a:r>
            <a:r>
              <a:rPr lang="en-US" sz="4000" dirty="0" smtClean="0">
                <a:latin typeface="Helvetica"/>
                <a:cs typeface="Helvetica"/>
              </a:rPr>
              <a:t>as Unloadable</a:t>
            </a:r>
            <a:endParaRPr lang="en-US" sz="4000" dirty="0">
              <a:latin typeface="Helvetica"/>
              <a:cs typeface="Helvetica"/>
            </a:endParaRPr>
          </a:p>
        </p:txBody>
      </p:sp>
      <p:sp>
        <p:nvSpPr>
          <p:cNvPr id="2" name="TextBox 1"/>
          <p:cNvSpPr txBox="1"/>
          <p:nvPr/>
        </p:nvSpPr>
        <p:spPr>
          <a:xfrm>
            <a:off x="432373" y="1607687"/>
            <a:ext cx="8293845" cy="1569660"/>
          </a:xfrm>
          <a:prstGeom prst="rect">
            <a:avLst/>
          </a:prstGeom>
          <a:noFill/>
        </p:spPr>
        <p:txBody>
          <a:bodyPr wrap="square" rtlCol="0">
            <a:spAutoFit/>
          </a:bodyPr>
          <a:lstStyle/>
          <a:p>
            <a:r>
              <a:rPr lang="en-US" sz="2400" dirty="0" err="1">
                <a:solidFill>
                  <a:schemeClr val="bg2">
                    <a:lumMod val="60000"/>
                    <a:lumOff val="40000"/>
                  </a:schemeClr>
                </a:solidFill>
                <a:latin typeface="Inconsolata"/>
                <a:cs typeface="Inconsolata"/>
              </a:rPr>
              <a:t>def</a:t>
            </a:r>
            <a:r>
              <a:rPr lang="en-US" sz="2400" dirty="0">
                <a:solidFill>
                  <a:schemeClr val="bg2">
                    <a:lumMod val="60000"/>
                    <a:lumOff val="40000"/>
                  </a:schemeClr>
                </a:solidFill>
                <a:latin typeface="Inconsolata"/>
                <a:cs typeface="Inconsolata"/>
              </a:rPr>
              <a:t> </a:t>
            </a:r>
            <a:r>
              <a:rPr lang="en-US" sz="2400" dirty="0" err="1" smtClean="0">
                <a:solidFill>
                  <a:schemeClr val="accent6">
                    <a:lumMod val="75000"/>
                  </a:schemeClr>
                </a:solidFill>
                <a:latin typeface="Inconsolata"/>
                <a:cs typeface="Inconsolata"/>
              </a:rPr>
              <a:t>mark_constants_as_unloadable</a:t>
            </a:r>
            <a:endParaRPr lang="en-US" sz="2400" dirty="0">
              <a:solidFill>
                <a:schemeClr val="accent6">
                  <a:lumMod val="75000"/>
                </a:schemeClr>
              </a:solidFill>
              <a:latin typeface="Inconsolata"/>
              <a:cs typeface="Inconsolata"/>
            </a:endParaRPr>
          </a:p>
          <a:p>
            <a:r>
              <a:rPr lang="en-US" sz="2400" dirty="0">
                <a:latin typeface="Inconsolata"/>
                <a:cs typeface="Inconsolata"/>
              </a:rPr>
              <a:t>  </a:t>
            </a:r>
            <a:r>
              <a:rPr lang="en-US" sz="2400" dirty="0" err="1">
                <a:latin typeface="Inconsolata"/>
                <a:cs typeface="Inconsolata"/>
              </a:rPr>
              <a:t>watcher.new_constants.each</a:t>
            </a:r>
            <a:r>
              <a:rPr lang="en-US" sz="2400" dirty="0">
                <a:latin typeface="Inconsolata"/>
                <a:cs typeface="Inconsolata"/>
              </a:rPr>
              <a:t> { |constant| unloadable constant }</a:t>
            </a:r>
          </a:p>
          <a:p>
            <a:r>
              <a:rPr lang="en-US" sz="2400" dirty="0">
                <a:solidFill>
                  <a:schemeClr val="bg2">
                    <a:lumMod val="60000"/>
                    <a:lumOff val="40000"/>
                  </a:schemeClr>
                </a:solidFill>
                <a:latin typeface="Inconsolata"/>
                <a:cs typeface="Inconsolata"/>
              </a:rPr>
              <a:t>end</a:t>
            </a:r>
          </a:p>
        </p:txBody>
      </p:sp>
      <p:sp>
        <p:nvSpPr>
          <p:cNvPr id="4" name="TextBox 3"/>
          <p:cNvSpPr txBox="1"/>
          <p:nvPr/>
        </p:nvSpPr>
        <p:spPr>
          <a:xfrm>
            <a:off x="0" y="1630100"/>
            <a:ext cx="500529" cy="1569660"/>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endParaRPr lang="en-US" sz="2400" dirty="0" smtClean="0">
              <a:solidFill>
                <a:schemeClr val="tx1">
                  <a:lumMod val="50000"/>
                </a:schemeClr>
              </a:solidFill>
              <a:latin typeface="Inconsolata"/>
              <a:cs typeface="Inconsolata"/>
            </a:endParaRPr>
          </a:p>
          <a:p>
            <a:pPr algn="r"/>
            <a:r>
              <a:rPr lang="en-US" sz="2400" dirty="0" smtClean="0">
                <a:solidFill>
                  <a:schemeClr val="tx1">
                    <a:lumMod val="50000"/>
                  </a:schemeClr>
                </a:solidFill>
                <a:latin typeface="Inconsolata"/>
                <a:cs typeface="Inconsolata"/>
              </a:rPr>
              <a:t>3</a:t>
            </a:r>
          </a:p>
        </p:txBody>
      </p:sp>
    </p:spTree>
    <p:extLst>
      <p:ext uri="{BB962C8B-B14F-4D97-AF65-F5344CB8AC3E}">
        <p14:creationId xmlns:p14="http://schemas.microsoft.com/office/powerpoint/2010/main" val="3995767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3600" b="1" dirty="0" err="1">
                <a:solidFill>
                  <a:schemeClr val="bg2">
                    <a:lumMod val="60000"/>
                    <a:lumOff val="40000"/>
                  </a:schemeClr>
                </a:solidFill>
                <a:latin typeface="Inconsolata"/>
                <a:cs typeface="Inconsolata"/>
              </a:rPr>
              <a:t>ActiveSupport</a:t>
            </a:r>
            <a:r>
              <a:rPr lang="en-US" sz="3600" b="1" dirty="0">
                <a:solidFill>
                  <a:srgbClr val="FFFFFF"/>
                </a:solidFill>
                <a:latin typeface="Inconsolata"/>
                <a:cs typeface="Inconsolata"/>
              </a:rPr>
              <a:t>::</a:t>
            </a:r>
            <a:r>
              <a:rPr lang="en-US" sz="3600" b="1" dirty="0">
                <a:solidFill>
                  <a:schemeClr val="bg2">
                    <a:lumMod val="60000"/>
                    <a:lumOff val="40000"/>
                  </a:schemeClr>
                </a:solidFill>
                <a:latin typeface="Inconsolata"/>
                <a:cs typeface="Inconsolata"/>
              </a:rPr>
              <a:t>Dependencies</a:t>
            </a:r>
            <a:r>
              <a:rPr lang="en-US" sz="3600" b="1" dirty="0">
                <a:solidFill>
                  <a:srgbClr val="FFFFFF"/>
                </a:solidFill>
                <a:latin typeface="Inconsolata"/>
                <a:cs typeface="Inconsolata"/>
              </a:rPr>
              <a:t>::</a:t>
            </a:r>
            <a:r>
              <a:rPr lang="en-US" sz="3600" b="1" dirty="0" err="1">
                <a:solidFill>
                  <a:schemeClr val="bg2">
                    <a:lumMod val="60000"/>
                    <a:lumOff val="40000"/>
                  </a:schemeClr>
                </a:solidFill>
                <a:latin typeface="Inconsolata"/>
                <a:cs typeface="Inconsolata"/>
              </a:rPr>
              <a:t>WatchStack</a:t>
            </a:r>
            <a:endParaRPr lang="tr-TR" sz="3600" dirty="0">
              <a:solidFill>
                <a:srgbClr val="558ED5"/>
              </a:solidFill>
              <a:latin typeface="Inconsolata"/>
              <a:cs typeface="Inconsolata"/>
            </a:endParaRPr>
          </a:p>
        </p:txBody>
      </p:sp>
      <p:sp>
        <p:nvSpPr>
          <p:cNvPr id="2" name="TextBox 1"/>
          <p:cNvSpPr txBox="1"/>
          <p:nvPr/>
        </p:nvSpPr>
        <p:spPr>
          <a:xfrm>
            <a:off x="432373" y="995255"/>
            <a:ext cx="8293845" cy="3046988"/>
          </a:xfrm>
          <a:prstGeom prst="rect">
            <a:avLst/>
          </a:prstGeom>
          <a:noFill/>
        </p:spPr>
        <p:txBody>
          <a:bodyPr wrap="square" rtlCol="0">
            <a:spAutoFit/>
          </a:bodyPr>
          <a:lstStyle/>
          <a:p>
            <a:r>
              <a:rPr lang="en-US" sz="2400" dirty="0" smtClean="0">
                <a:solidFill>
                  <a:schemeClr val="accent2">
                    <a:lumMod val="75000"/>
                  </a:schemeClr>
                </a:solidFill>
                <a:latin typeface="Inconsolata"/>
                <a:cs typeface="Inconsolata"/>
              </a:rPr>
              <a:t> </a:t>
            </a:r>
            <a:endParaRPr lang="en-US" sz="2400" dirty="0">
              <a:solidFill>
                <a:schemeClr val="accent3">
                  <a:lumMod val="60000"/>
                  <a:lumOff val="40000"/>
                </a:schemeClr>
              </a:solidFill>
              <a:latin typeface="Inconsolata"/>
              <a:cs typeface="Inconsolata"/>
            </a:endParaRPr>
          </a:p>
          <a:p>
            <a:endParaRPr lang="en-US" sz="2400" dirty="0">
              <a:latin typeface="Inconsolata"/>
              <a:cs typeface="Inconsolata"/>
            </a:endParaRPr>
          </a:p>
          <a:p>
            <a:r>
              <a:rPr lang="en-US" sz="2400" dirty="0" err="1">
                <a:solidFill>
                  <a:schemeClr val="bg2">
                    <a:lumMod val="60000"/>
                    <a:lumOff val="40000"/>
                  </a:schemeClr>
                </a:solidFill>
                <a:latin typeface="Inconsolata"/>
                <a:cs typeface="Inconsolata"/>
              </a:rPr>
              <a:t>def</a:t>
            </a:r>
            <a:r>
              <a:rPr lang="en-US" sz="2400" dirty="0">
                <a:solidFill>
                  <a:schemeClr val="bg2">
                    <a:lumMod val="60000"/>
                    <a:lumOff val="40000"/>
                  </a:schemeClr>
                </a:solidFill>
                <a:latin typeface="Inconsolata"/>
                <a:cs typeface="Inconsolata"/>
              </a:rPr>
              <a:t> </a:t>
            </a:r>
            <a:r>
              <a:rPr lang="en-US" sz="2400" dirty="0">
                <a:solidFill>
                  <a:schemeClr val="accent6">
                    <a:lumMod val="75000"/>
                  </a:schemeClr>
                </a:solidFill>
                <a:latin typeface="Inconsolata"/>
                <a:cs typeface="Inconsolata"/>
              </a:rPr>
              <a:t>reload!</a:t>
            </a:r>
          </a:p>
          <a:p>
            <a:r>
              <a:rPr lang="en-US" sz="2400" dirty="0">
                <a:latin typeface="Inconsolata"/>
                <a:cs typeface="Inconsolata"/>
              </a:rPr>
              <a:t>  </a:t>
            </a:r>
            <a:r>
              <a:rPr lang="en-US" sz="2400" dirty="0" err="1">
                <a:latin typeface="Inconsolata"/>
                <a:cs typeface="Inconsolata"/>
              </a:rPr>
              <a:t>prepare_watcher</a:t>
            </a:r>
            <a:r>
              <a:rPr lang="en-US" sz="2400" dirty="0">
                <a:latin typeface="Inconsolata"/>
                <a:cs typeface="Inconsolata"/>
              </a:rPr>
              <a:t>!</a:t>
            </a:r>
          </a:p>
          <a:p>
            <a:r>
              <a:rPr lang="en-US" sz="2400" dirty="0">
                <a:latin typeface="Inconsolata"/>
                <a:cs typeface="Inconsolata"/>
              </a:rPr>
              <a:t>  </a:t>
            </a:r>
            <a:r>
              <a:rPr lang="en-US" sz="2400" dirty="0" err="1" smtClean="0">
                <a:latin typeface="Inconsolata"/>
                <a:cs typeface="Inconsolata"/>
              </a:rPr>
              <a:t>load_files</a:t>
            </a:r>
            <a:endParaRPr lang="en-US" sz="2400" dirty="0">
              <a:latin typeface="Inconsolata"/>
              <a:cs typeface="Inconsolata"/>
            </a:endParaRPr>
          </a:p>
          <a:p>
            <a:r>
              <a:rPr lang="en-US" sz="2400" dirty="0">
                <a:latin typeface="Inconsolata"/>
                <a:cs typeface="Inconsolata"/>
              </a:rPr>
              <a:t>  </a:t>
            </a:r>
            <a:r>
              <a:rPr lang="en-US" sz="2400" dirty="0" err="1" smtClean="0">
                <a:latin typeface="Inconsolata"/>
                <a:cs typeface="Inconsolata"/>
              </a:rPr>
              <a:t>mark_constants_as_unloadable</a:t>
            </a:r>
            <a:endParaRPr lang="en-US" sz="2400" dirty="0">
              <a:latin typeface="Inconsolata"/>
              <a:cs typeface="Inconsolata"/>
            </a:endParaRPr>
          </a:p>
          <a:p>
            <a:r>
              <a:rPr lang="en-US" sz="2400" dirty="0">
                <a:solidFill>
                  <a:srgbClr val="558ED5"/>
                </a:solidFill>
                <a:latin typeface="Inconsolata"/>
                <a:cs typeface="Inconsolata"/>
              </a:rPr>
              <a:t>end</a:t>
            </a:r>
          </a:p>
          <a:p>
            <a:endParaRPr lang="en-US" sz="2400" dirty="0">
              <a:latin typeface="Inconsolata"/>
              <a:cs typeface="Inconsolata"/>
            </a:endParaRPr>
          </a:p>
        </p:txBody>
      </p:sp>
      <p:sp>
        <p:nvSpPr>
          <p:cNvPr id="4" name="TextBox 3"/>
          <p:cNvSpPr txBox="1"/>
          <p:nvPr/>
        </p:nvSpPr>
        <p:spPr>
          <a:xfrm>
            <a:off x="0" y="995255"/>
            <a:ext cx="500529" cy="5632310"/>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a:p>
            <a:pPr algn="r"/>
            <a:r>
              <a:rPr lang="en-US" sz="2400" dirty="0" smtClean="0">
                <a:solidFill>
                  <a:schemeClr val="tx1">
                    <a:lumMod val="50000"/>
                  </a:schemeClr>
                </a:solidFill>
                <a:latin typeface="Inconsolata"/>
                <a:cs typeface="Inconsolata"/>
              </a:rPr>
              <a:t>10</a:t>
            </a:r>
          </a:p>
          <a:p>
            <a:pPr algn="r"/>
            <a:r>
              <a:rPr lang="en-US" sz="2400" dirty="0" smtClean="0">
                <a:solidFill>
                  <a:schemeClr val="tx1">
                    <a:lumMod val="50000"/>
                  </a:schemeClr>
                </a:solidFill>
                <a:latin typeface="Inconsolata"/>
                <a:cs typeface="Inconsolata"/>
              </a:rPr>
              <a:t>11</a:t>
            </a:r>
          </a:p>
          <a:p>
            <a:pPr algn="r"/>
            <a:r>
              <a:rPr lang="en-US" sz="2400" dirty="0" smtClean="0">
                <a:solidFill>
                  <a:schemeClr val="tx1">
                    <a:lumMod val="50000"/>
                  </a:schemeClr>
                </a:solidFill>
                <a:latin typeface="Inconsolata"/>
                <a:cs typeface="Inconsolata"/>
              </a:rPr>
              <a:t>12</a:t>
            </a:r>
          </a:p>
          <a:p>
            <a:pPr algn="r"/>
            <a:r>
              <a:rPr lang="en-US" sz="2400" dirty="0" smtClean="0">
                <a:solidFill>
                  <a:schemeClr val="tx1">
                    <a:lumMod val="50000"/>
                  </a:schemeClr>
                </a:solidFill>
                <a:latin typeface="Inconsolata"/>
                <a:cs typeface="Inconsolata"/>
              </a:rPr>
              <a:t>13</a:t>
            </a:r>
          </a:p>
          <a:p>
            <a:pPr algn="r"/>
            <a:r>
              <a:rPr lang="en-US" sz="2400" dirty="0" smtClean="0">
                <a:solidFill>
                  <a:schemeClr val="tx1">
                    <a:lumMod val="50000"/>
                  </a:schemeClr>
                </a:solidFill>
                <a:latin typeface="Inconsolata"/>
                <a:cs typeface="Inconsolata"/>
              </a:rPr>
              <a:t>14</a:t>
            </a:r>
          </a:p>
          <a:p>
            <a:pPr algn="r"/>
            <a:r>
              <a:rPr lang="en-US" sz="2400" dirty="0" smtClean="0">
                <a:solidFill>
                  <a:schemeClr val="tx1">
                    <a:lumMod val="50000"/>
                  </a:schemeClr>
                </a:solidFill>
                <a:latin typeface="Inconsolata"/>
                <a:cs typeface="Inconsolata"/>
              </a:rPr>
              <a:t>15</a:t>
            </a:r>
          </a:p>
        </p:txBody>
      </p:sp>
    </p:spTree>
    <p:extLst>
      <p:ext uri="{BB962C8B-B14F-4D97-AF65-F5344CB8AC3E}">
        <p14:creationId xmlns:p14="http://schemas.microsoft.com/office/powerpoint/2010/main" val="173640660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3600" b="1" dirty="0" err="1">
                <a:solidFill>
                  <a:schemeClr val="bg2">
                    <a:lumMod val="60000"/>
                    <a:lumOff val="40000"/>
                  </a:schemeClr>
                </a:solidFill>
                <a:latin typeface="Inconsolata"/>
                <a:cs typeface="Inconsolata"/>
              </a:rPr>
              <a:t>ActiveSupport</a:t>
            </a:r>
            <a:r>
              <a:rPr lang="en-US" sz="3600" b="1" dirty="0">
                <a:solidFill>
                  <a:srgbClr val="FFFFFF"/>
                </a:solidFill>
                <a:latin typeface="Inconsolata"/>
                <a:cs typeface="Inconsolata"/>
              </a:rPr>
              <a:t>::</a:t>
            </a:r>
            <a:r>
              <a:rPr lang="en-US" sz="3600" b="1" dirty="0">
                <a:solidFill>
                  <a:schemeClr val="bg2">
                    <a:lumMod val="60000"/>
                    <a:lumOff val="40000"/>
                  </a:schemeClr>
                </a:solidFill>
                <a:latin typeface="Inconsolata"/>
                <a:cs typeface="Inconsolata"/>
              </a:rPr>
              <a:t>Dependencies</a:t>
            </a:r>
            <a:r>
              <a:rPr lang="en-US" sz="3600" b="1" dirty="0">
                <a:solidFill>
                  <a:srgbClr val="FFFFFF"/>
                </a:solidFill>
                <a:latin typeface="Inconsolata"/>
                <a:cs typeface="Inconsolata"/>
              </a:rPr>
              <a:t>::</a:t>
            </a:r>
            <a:r>
              <a:rPr lang="en-US" sz="3600" b="1" dirty="0" err="1">
                <a:solidFill>
                  <a:schemeClr val="bg2">
                    <a:lumMod val="60000"/>
                    <a:lumOff val="40000"/>
                  </a:schemeClr>
                </a:solidFill>
                <a:latin typeface="Inconsolata"/>
                <a:cs typeface="Inconsolata"/>
              </a:rPr>
              <a:t>WatchStack</a:t>
            </a:r>
            <a:endParaRPr lang="tr-TR" sz="3600" dirty="0">
              <a:solidFill>
                <a:srgbClr val="558ED5"/>
              </a:solidFill>
              <a:latin typeface="Inconsolata"/>
              <a:cs typeface="Inconsolata"/>
            </a:endParaRPr>
          </a:p>
        </p:txBody>
      </p:sp>
      <p:sp>
        <p:nvSpPr>
          <p:cNvPr id="2" name="TextBox 1"/>
          <p:cNvSpPr txBox="1"/>
          <p:nvPr/>
        </p:nvSpPr>
        <p:spPr>
          <a:xfrm>
            <a:off x="432373" y="995255"/>
            <a:ext cx="8293845" cy="5262979"/>
          </a:xfrm>
          <a:prstGeom prst="rect">
            <a:avLst/>
          </a:prstGeom>
          <a:noFill/>
        </p:spPr>
        <p:txBody>
          <a:bodyPr wrap="square" rtlCol="0">
            <a:spAutoFit/>
          </a:bodyPr>
          <a:lstStyle/>
          <a:p>
            <a:r>
              <a:rPr lang="en-US" sz="2400" dirty="0">
                <a:solidFill>
                  <a:schemeClr val="accent2">
                    <a:lumMod val="75000"/>
                  </a:schemeClr>
                </a:solidFill>
                <a:latin typeface="Inconsolata"/>
                <a:cs typeface="Inconsolata"/>
              </a:rPr>
              <a:t>require </a:t>
            </a:r>
            <a:r>
              <a:rPr lang="en-US" sz="2400" dirty="0">
                <a:solidFill>
                  <a:schemeClr val="accent3">
                    <a:lumMod val="60000"/>
                    <a:lumOff val="40000"/>
                  </a:schemeClr>
                </a:solidFill>
                <a:latin typeface="Inconsolata"/>
                <a:cs typeface="Inconsolata"/>
              </a:rPr>
              <a:t>'listen'</a:t>
            </a:r>
          </a:p>
          <a:p>
            <a:endParaRPr lang="en-US" sz="2400" dirty="0">
              <a:latin typeface="Inconsolata"/>
              <a:cs typeface="Inconsolata"/>
            </a:endParaRPr>
          </a:p>
          <a:p>
            <a:r>
              <a:rPr lang="en-US" sz="2400" dirty="0" err="1">
                <a:solidFill>
                  <a:schemeClr val="bg2">
                    <a:lumMod val="60000"/>
                    <a:lumOff val="40000"/>
                  </a:schemeClr>
                </a:solidFill>
                <a:latin typeface="Inconsolata"/>
                <a:cs typeface="Inconsolata"/>
              </a:rPr>
              <a:t>def</a:t>
            </a:r>
            <a:r>
              <a:rPr lang="en-US" sz="2400" dirty="0">
                <a:solidFill>
                  <a:schemeClr val="bg2">
                    <a:lumMod val="60000"/>
                    <a:lumOff val="40000"/>
                  </a:schemeClr>
                </a:solidFill>
                <a:latin typeface="Inconsolata"/>
                <a:cs typeface="Inconsolata"/>
              </a:rPr>
              <a:t> </a:t>
            </a:r>
            <a:r>
              <a:rPr lang="en-US" sz="2400" dirty="0">
                <a:solidFill>
                  <a:schemeClr val="accent6">
                    <a:lumMod val="75000"/>
                  </a:schemeClr>
                </a:solidFill>
                <a:latin typeface="Inconsolata"/>
                <a:cs typeface="Inconsolata"/>
              </a:rPr>
              <a:t>reload!</a:t>
            </a:r>
          </a:p>
          <a:p>
            <a:r>
              <a:rPr lang="en-US" sz="2400" dirty="0">
                <a:latin typeface="Inconsolata"/>
                <a:cs typeface="Inconsolata"/>
              </a:rPr>
              <a:t>  </a:t>
            </a:r>
            <a:r>
              <a:rPr lang="en-US" sz="2400" dirty="0" err="1">
                <a:latin typeface="Inconsolata"/>
                <a:cs typeface="Inconsolata"/>
              </a:rPr>
              <a:t>prepare_watcher</a:t>
            </a:r>
            <a:r>
              <a:rPr lang="en-US" sz="2400" dirty="0">
                <a:latin typeface="Inconsolata"/>
                <a:cs typeface="Inconsolata"/>
              </a:rPr>
              <a:t>!</a:t>
            </a:r>
          </a:p>
          <a:p>
            <a:r>
              <a:rPr lang="en-US" sz="2400" dirty="0">
                <a:latin typeface="Inconsolata"/>
                <a:cs typeface="Inconsolata"/>
              </a:rPr>
              <a:t>  </a:t>
            </a:r>
            <a:r>
              <a:rPr lang="en-US" sz="2400" dirty="0" err="1" smtClean="0">
                <a:latin typeface="Inconsolata"/>
                <a:cs typeface="Inconsolata"/>
              </a:rPr>
              <a:t>load_files</a:t>
            </a:r>
            <a:endParaRPr lang="en-US" sz="2400" dirty="0">
              <a:latin typeface="Inconsolata"/>
              <a:cs typeface="Inconsolata"/>
            </a:endParaRPr>
          </a:p>
          <a:p>
            <a:r>
              <a:rPr lang="en-US" sz="2400" dirty="0">
                <a:latin typeface="Inconsolata"/>
                <a:cs typeface="Inconsolata"/>
              </a:rPr>
              <a:t>  </a:t>
            </a:r>
            <a:r>
              <a:rPr lang="en-US" sz="2400" dirty="0" err="1" smtClean="0">
                <a:latin typeface="Inconsolata"/>
                <a:cs typeface="Inconsolata"/>
              </a:rPr>
              <a:t>mark_constants_as_unloadable</a:t>
            </a:r>
            <a:endParaRPr lang="en-US" sz="2400" dirty="0">
              <a:latin typeface="Inconsolata"/>
              <a:cs typeface="Inconsolata"/>
            </a:endParaRPr>
          </a:p>
          <a:p>
            <a:r>
              <a:rPr lang="en-US" sz="2400" dirty="0">
                <a:solidFill>
                  <a:srgbClr val="558ED5"/>
                </a:solidFill>
                <a:latin typeface="Inconsolata"/>
                <a:cs typeface="Inconsolata"/>
              </a:rPr>
              <a:t>end</a:t>
            </a:r>
          </a:p>
          <a:p>
            <a:endParaRPr lang="en-US" sz="2400" dirty="0">
              <a:latin typeface="Inconsolata"/>
              <a:cs typeface="Inconsolata"/>
            </a:endParaRPr>
          </a:p>
          <a:p>
            <a:r>
              <a:rPr lang="en-US" sz="2400" dirty="0" err="1">
                <a:solidFill>
                  <a:schemeClr val="bg2">
                    <a:lumMod val="60000"/>
                    <a:lumOff val="40000"/>
                  </a:schemeClr>
                </a:solidFill>
                <a:latin typeface="Inconsolata"/>
                <a:cs typeface="Inconsolata"/>
              </a:rPr>
              <a:t>def</a:t>
            </a:r>
            <a:r>
              <a:rPr lang="en-US" sz="2400" dirty="0">
                <a:solidFill>
                  <a:schemeClr val="bg2">
                    <a:lumMod val="60000"/>
                    <a:lumOff val="40000"/>
                  </a:schemeClr>
                </a:solidFill>
                <a:latin typeface="Inconsolata"/>
                <a:cs typeface="Inconsolata"/>
              </a:rPr>
              <a:t> </a:t>
            </a:r>
            <a:r>
              <a:rPr lang="en-US" sz="2400" dirty="0" err="1">
                <a:solidFill>
                  <a:schemeClr val="accent6">
                    <a:lumMod val="75000"/>
                  </a:schemeClr>
                </a:solidFill>
                <a:latin typeface="Inconsolata"/>
                <a:cs typeface="Inconsolata"/>
              </a:rPr>
              <a:t>watch_filepaths</a:t>
            </a:r>
            <a:r>
              <a:rPr lang="en-US" sz="2400" dirty="0">
                <a:latin typeface="Inconsolata"/>
                <a:cs typeface="Inconsolata"/>
              </a:rPr>
              <a:t>(</a:t>
            </a:r>
            <a:r>
              <a:rPr lang="en-US" sz="2400" dirty="0" err="1">
                <a:latin typeface="Inconsolata"/>
                <a:cs typeface="Inconsolata"/>
              </a:rPr>
              <a:t>filepaths</a:t>
            </a:r>
            <a:r>
              <a:rPr lang="en-US" sz="2400" dirty="0">
                <a:latin typeface="Inconsolata"/>
                <a:cs typeface="Inconsolata"/>
              </a:rPr>
              <a:t>)</a:t>
            </a:r>
          </a:p>
          <a:p>
            <a:r>
              <a:rPr lang="en-US" sz="2400" dirty="0">
                <a:latin typeface="Inconsolata"/>
                <a:cs typeface="Inconsolata"/>
              </a:rPr>
              <a:t>  listener = </a:t>
            </a:r>
            <a:r>
              <a:rPr lang="en-US" sz="2400" dirty="0" err="1">
                <a:solidFill>
                  <a:srgbClr val="558ED5"/>
                </a:solidFill>
                <a:latin typeface="Inconsolata"/>
                <a:cs typeface="Inconsolata"/>
              </a:rPr>
              <a:t>Listen</a:t>
            </a:r>
            <a:r>
              <a:rPr lang="en-US" sz="2400" dirty="0" err="1">
                <a:latin typeface="Inconsolata"/>
                <a:cs typeface="Inconsolata"/>
              </a:rPr>
              <a:t>.to</a:t>
            </a:r>
            <a:r>
              <a:rPr lang="en-US" sz="2400" dirty="0">
                <a:latin typeface="Inconsolata"/>
                <a:cs typeface="Inconsolata"/>
              </a:rPr>
              <a:t>(*</a:t>
            </a:r>
            <a:r>
              <a:rPr lang="en-US" sz="2400" dirty="0" err="1">
                <a:latin typeface="Inconsolata"/>
                <a:cs typeface="Inconsolata"/>
              </a:rPr>
              <a:t>filepaths</a:t>
            </a:r>
            <a:r>
              <a:rPr lang="en-US" sz="2400" dirty="0">
                <a:latin typeface="Inconsolata"/>
                <a:cs typeface="Inconsolata"/>
              </a:rPr>
              <a:t>) </a:t>
            </a:r>
            <a:r>
              <a:rPr lang="en-US" sz="2400" dirty="0" smtClean="0">
                <a:solidFill>
                  <a:schemeClr val="bg2">
                    <a:lumMod val="60000"/>
                    <a:lumOff val="40000"/>
                  </a:schemeClr>
                </a:solidFill>
                <a:latin typeface="Inconsolata"/>
                <a:cs typeface="Inconsolata"/>
              </a:rPr>
              <a:t>do</a:t>
            </a:r>
            <a:r>
              <a:rPr lang="en-US" sz="2400" dirty="0" smtClean="0">
                <a:latin typeface="Inconsolata"/>
                <a:cs typeface="Inconsolata"/>
              </a:rPr>
              <a:t> |</a:t>
            </a:r>
            <a:r>
              <a:rPr lang="en-US" sz="2400" dirty="0" err="1">
                <a:latin typeface="Inconsolata"/>
                <a:cs typeface="Inconsolata"/>
              </a:rPr>
              <a:t>mod,add,rem</a:t>
            </a:r>
            <a:r>
              <a:rPr lang="en-US" sz="2400" dirty="0">
                <a:latin typeface="Inconsolata"/>
                <a:cs typeface="Inconsolata"/>
              </a:rPr>
              <a:t>|</a:t>
            </a:r>
          </a:p>
          <a:p>
            <a:r>
              <a:rPr lang="en-US" sz="2400" dirty="0" smtClean="0">
                <a:latin typeface="Inconsolata"/>
                <a:cs typeface="Inconsolata"/>
              </a:rPr>
              <a:t>    reload!</a:t>
            </a:r>
          </a:p>
          <a:p>
            <a:r>
              <a:rPr lang="en-US" sz="2400" dirty="0">
                <a:latin typeface="Inconsolata"/>
                <a:cs typeface="Inconsolata"/>
              </a:rPr>
              <a:t> </a:t>
            </a:r>
            <a:r>
              <a:rPr lang="en-US" sz="2400" dirty="0" smtClean="0">
                <a:latin typeface="Inconsolata"/>
                <a:cs typeface="Inconsolata"/>
              </a:rPr>
              <a:t> </a:t>
            </a:r>
            <a:r>
              <a:rPr lang="en-US" sz="2400" dirty="0" smtClean="0">
                <a:solidFill>
                  <a:srgbClr val="558ED5"/>
                </a:solidFill>
                <a:latin typeface="Inconsolata"/>
                <a:cs typeface="Inconsolata"/>
              </a:rPr>
              <a:t>end</a:t>
            </a:r>
            <a:endParaRPr lang="en-US" sz="2400" dirty="0">
              <a:solidFill>
                <a:srgbClr val="558ED5"/>
              </a:solidFill>
              <a:latin typeface="Inconsolata"/>
              <a:cs typeface="Inconsolata"/>
            </a:endParaRPr>
          </a:p>
          <a:p>
            <a:r>
              <a:rPr lang="en-US" sz="2400" dirty="0">
                <a:latin typeface="Inconsolata"/>
                <a:cs typeface="Inconsolata"/>
              </a:rPr>
              <a:t>  </a:t>
            </a:r>
            <a:r>
              <a:rPr lang="en-US" sz="2400" dirty="0" err="1">
                <a:latin typeface="Inconsolata"/>
                <a:cs typeface="Inconsolata"/>
              </a:rPr>
              <a:t>listener.start</a:t>
            </a:r>
            <a:endParaRPr lang="en-US" sz="2400" dirty="0">
              <a:latin typeface="Inconsolata"/>
              <a:cs typeface="Inconsolata"/>
            </a:endParaRPr>
          </a:p>
          <a:p>
            <a:r>
              <a:rPr lang="en-US" sz="2400" dirty="0" smtClean="0">
                <a:solidFill>
                  <a:schemeClr val="bg2">
                    <a:lumMod val="60000"/>
                    <a:lumOff val="40000"/>
                  </a:schemeClr>
                </a:solidFill>
                <a:latin typeface="Inconsolata"/>
                <a:cs typeface="Inconsolata"/>
              </a:rPr>
              <a:t>end</a:t>
            </a:r>
            <a:endParaRPr lang="en-US" sz="2400" dirty="0">
              <a:solidFill>
                <a:schemeClr val="bg2">
                  <a:lumMod val="60000"/>
                  <a:lumOff val="40000"/>
                </a:schemeClr>
              </a:solidFill>
              <a:latin typeface="Inconsolata"/>
              <a:cs typeface="Inconsolata"/>
            </a:endParaRPr>
          </a:p>
        </p:txBody>
      </p:sp>
      <p:sp>
        <p:nvSpPr>
          <p:cNvPr id="4" name="TextBox 3"/>
          <p:cNvSpPr txBox="1"/>
          <p:nvPr/>
        </p:nvSpPr>
        <p:spPr>
          <a:xfrm>
            <a:off x="0" y="995255"/>
            <a:ext cx="500529" cy="5632310"/>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a:p>
            <a:pPr algn="r"/>
            <a:r>
              <a:rPr lang="en-US" sz="2400" dirty="0" smtClean="0">
                <a:solidFill>
                  <a:schemeClr val="tx1">
                    <a:lumMod val="50000"/>
                  </a:schemeClr>
                </a:solidFill>
                <a:latin typeface="Inconsolata"/>
                <a:cs typeface="Inconsolata"/>
              </a:rPr>
              <a:t>10</a:t>
            </a:r>
          </a:p>
          <a:p>
            <a:pPr algn="r"/>
            <a:r>
              <a:rPr lang="en-US" sz="2400" dirty="0" smtClean="0">
                <a:solidFill>
                  <a:schemeClr val="tx1">
                    <a:lumMod val="50000"/>
                  </a:schemeClr>
                </a:solidFill>
                <a:latin typeface="Inconsolata"/>
                <a:cs typeface="Inconsolata"/>
              </a:rPr>
              <a:t>11</a:t>
            </a:r>
          </a:p>
          <a:p>
            <a:pPr algn="r"/>
            <a:r>
              <a:rPr lang="en-US" sz="2400" dirty="0" smtClean="0">
                <a:solidFill>
                  <a:schemeClr val="tx1">
                    <a:lumMod val="50000"/>
                  </a:schemeClr>
                </a:solidFill>
                <a:latin typeface="Inconsolata"/>
                <a:cs typeface="Inconsolata"/>
              </a:rPr>
              <a:t>12</a:t>
            </a:r>
          </a:p>
          <a:p>
            <a:pPr algn="r"/>
            <a:r>
              <a:rPr lang="en-US" sz="2400" dirty="0" smtClean="0">
                <a:solidFill>
                  <a:schemeClr val="tx1">
                    <a:lumMod val="50000"/>
                  </a:schemeClr>
                </a:solidFill>
                <a:latin typeface="Inconsolata"/>
                <a:cs typeface="Inconsolata"/>
              </a:rPr>
              <a:t>13</a:t>
            </a:r>
          </a:p>
          <a:p>
            <a:pPr algn="r"/>
            <a:r>
              <a:rPr lang="en-US" sz="2400" dirty="0" smtClean="0">
                <a:solidFill>
                  <a:schemeClr val="tx1">
                    <a:lumMod val="50000"/>
                  </a:schemeClr>
                </a:solidFill>
                <a:latin typeface="Inconsolata"/>
                <a:cs typeface="Inconsolata"/>
              </a:rPr>
              <a:t>14</a:t>
            </a:r>
          </a:p>
          <a:p>
            <a:pPr algn="r"/>
            <a:r>
              <a:rPr lang="en-US" sz="2400" dirty="0" smtClean="0">
                <a:solidFill>
                  <a:schemeClr val="tx1">
                    <a:lumMod val="50000"/>
                  </a:schemeClr>
                </a:solidFill>
                <a:latin typeface="Inconsolata"/>
                <a:cs typeface="Inconsolata"/>
              </a:rPr>
              <a:t>15</a:t>
            </a:r>
          </a:p>
        </p:txBody>
      </p:sp>
    </p:spTree>
    <p:extLst>
      <p:ext uri="{BB962C8B-B14F-4D97-AF65-F5344CB8AC3E}">
        <p14:creationId xmlns:p14="http://schemas.microsoft.com/office/powerpoint/2010/main" val="210774644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24" y="0"/>
            <a:ext cx="9144000" cy="6640996"/>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3600" b="1" dirty="0" err="1">
                <a:solidFill>
                  <a:schemeClr val="bg2">
                    <a:lumMod val="60000"/>
                    <a:lumOff val="40000"/>
                  </a:schemeClr>
                </a:solidFill>
                <a:latin typeface="Inconsolata"/>
                <a:cs typeface="Inconsolata"/>
              </a:rPr>
              <a:t>ActiveSupport</a:t>
            </a:r>
            <a:r>
              <a:rPr lang="en-US" sz="3600" b="1" dirty="0">
                <a:solidFill>
                  <a:schemeClr val="tx1"/>
                </a:solidFill>
                <a:latin typeface="Inconsolata"/>
                <a:cs typeface="Inconsolata"/>
              </a:rPr>
              <a:t>::</a:t>
            </a:r>
            <a:r>
              <a:rPr lang="en-US" sz="3600" b="1" dirty="0">
                <a:solidFill>
                  <a:schemeClr val="bg2">
                    <a:lumMod val="60000"/>
                    <a:lumOff val="40000"/>
                  </a:schemeClr>
                </a:solidFill>
                <a:latin typeface="Inconsolata"/>
                <a:cs typeface="Inconsolata"/>
              </a:rPr>
              <a:t>Dependencies</a:t>
            </a:r>
            <a:r>
              <a:rPr lang="en-US" sz="3600" b="1" dirty="0">
                <a:solidFill>
                  <a:srgbClr val="FFFFFF"/>
                </a:solidFill>
                <a:latin typeface="Inconsolata"/>
                <a:cs typeface="Inconsolata"/>
              </a:rPr>
              <a:t>::</a:t>
            </a:r>
            <a:r>
              <a:rPr lang="en-US" sz="3600" b="1" dirty="0" err="1">
                <a:solidFill>
                  <a:schemeClr val="bg2">
                    <a:lumMod val="60000"/>
                    <a:lumOff val="40000"/>
                  </a:schemeClr>
                </a:solidFill>
                <a:latin typeface="Inconsolata"/>
                <a:cs typeface="Inconsolata"/>
              </a:rPr>
              <a:t>WatchStack</a:t>
            </a:r>
            <a:endParaRPr lang="tr-TR" sz="3600" dirty="0">
              <a:solidFill>
                <a:srgbClr val="558ED5"/>
              </a:solidFill>
              <a:latin typeface="Inconsolata"/>
              <a:cs typeface="Inconsolata"/>
            </a:endParaRPr>
          </a:p>
        </p:txBody>
      </p:sp>
      <p:sp>
        <p:nvSpPr>
          <p:cNvPr id="2" name="TextBox 1"/>
          <p:cNvSpPr txBox="1"/>
          <p:nvPr/>
        </p:nvSpPr>
        <p:spPr>
          <a:xfrm>
            <a:off x="432373" y="995255"/>
            <a:ext cx="8293845" cy="5632310"/>
          </a:xfrm>
          <a:prstGeom prst="rect">
            <a:avLst/>
          </a:prstGeom>
          <a:noFill/>
        </p:spPr>
        <p:txBody>
          <a:bodyPr wrap="square" rtlCol="0">
            <a:spAutoFit/>
          </a:bodyPr>
          <a:lstStyle/>
          <a:p>
            <a:r>
              <a:rPr lang="en-US" sz="2400" dirty="0">
                <a:solidFill>
                  <a:schemeClr val="accent2">
                    <a:lumMod val="75000"/>
                  </a:schemeClr>
                </a:solidFill>
                <a:latin typeface="Inconsolata"/>
                <a:cs typeface="Inconsolata"/>
              </a:rPr>
              <a:t>require </a:t>
            </a:r>
            <a:r>
              <a:rPr lang="en-US" sz="2400" dirty="0">
                <a:solidFill>
                  <a:schemeClr val="accent3">
                    <a:lumMod val="60000"/>
                    <a:lumOff val="40000"/>
                  </a:schemeClr>
                </a:solidFill>
                <a:latin typeface="Inconsolata"/>
                <a:cs typeface="Inconsolata"/>
              </a:rPr>
              <a:t>'listen'</a:t>
            </a:r>
          </a:p>
          <a:p>
            <a:endParaRPr lang="en-US" sz="2400" dirty="0">
              <a:latin typeface="Inconsolata"/>
              <a:cs typeface="Inconsolata"/>
            </a:endParaRPr>
          </a:p>
          <a:p>
            <a:r>
              <a:rPr lang="en-US" sz="2400" dirty="0" err="1">
                <a:solidFill>
                  <a:schemeClr val="bg2">
                    <a:lumMod val="60000"/>
                    <a:lumOff val="40000"/>
                  </a:schemeClr>
                </a:solidFill>
                <a:latin typeface="Inconsolata"/>
                <a:cs typeface="Inconsolata"/>
              </a:rPr>
              <a:t>def</a:t>
            </a:r>
            <a:r>
              <a:rPr lang="en-US" sz="2400" dirty="0">
                <a:solidFill>
                  <a:schemeClr val="bg2">
                    <a:lumMod val="60000"/>
                    <a:lumOff val="40000"/>
                  </a:schemeClr>
                </a:solidFill>
                <a:latin typeface="Inconsolata"/>
                <a:cs typeface="Inconsolata"/>
              </a:rPr>
              <a:t> </a:t>
            </a:r>
            <a:r>
              <a:rPr lang="en-US" sz="2400" dirty="0">
                <a:solidFill>
                  <a:schemeClr val="accent6">
                    <a:lumMod val="75000"/>
                  </a:schemeClr>
                </a:solidFill>
                <a:latin typeface="Inconsolata"/>
                <a:cs typeface="Inconsolata"/>
              </a:rPr>
              <a:t>reload!</a:t>
            </a:r>
          </a:p>
          <a:p>
            <a:r>
              <a:rPr lang="en-US" sz="2400" dirty="0">
                <a:latin typeface="Inconsolata"/>
                <a:cs typeface="Inconsolata"/>
              </a:rPr>
              <a:t>  </a:t>
            </a:r>
            <a:r>
              <a:rPr lang="en-US" sz="2400" dirty="0" err="1">
                <a:latin typeface="Inconsolata"/>
                <a:cs typeface="Inconsolata"/>
              </a:rPr>
              <a:t>prepare_watcher</a:t>
            </a:r>
            <a:r>
              <a:rPr lang="en-US" sz="2400" dirty="0">
                <a:latin typeface="Inconsolata"/>
                <a:cs typeface="Inconsolata"/>
              </a:rPr>
              <a:t>!</a:t>
            </a:r>
          </a:p>
          <a:p>
            <a:r>
              <a:rPr lang="en-US" sz="2400" dirty="0">
                <a:latin typeface="Inconsolata"/>
                <a:cs typeface="Inconsolata"/>
              </a:rPr>
              <a:t>  </a:t>
            </a:r>
            <a:r>
              <a:rPr lang="en-US" sz="2400" dirty="0" err="1" smtClean="0">
                <a:latin typeface="Inconsolata"/>
                <a:cs typeface="Inconsolata"/>
              </a:rPr>
              <a:t>load_files</a:t>
            </a:r>
            <a:endParaRPr lang="en-US" sz="2400" dirty="0">
              <a:latin typeface="Inconsolata"/>
              <a:cs typeface="Inconsolata"/>
            </a:endParaRPr>
          </a:p>
          <a:p>
            <a:r>
              <a:rPr lang="en-US" sz="2400" dirty="0">
                <a:latin typeface="Inconsolata"/>
                <a:cs typeface="Inconsolata"/>
              </a:rPr>
              <a:t>  </a:t>
            </a:r>
            <a:r>
              <a:rPr lang="en-US" sz="2400" dirty="0" err="1" smtClean="0">
                <a:latin typeface="Inconsolata"/>
                <a:cs typeface="Inconsolata"/>
              </a:rPr>
              <a:t>mark_constants_as_unloadable</a:t>
            </a:r>
            <a:endParaRPr lang="en-US" sz="2400" dirty="0">
              <a:latin typeface="Inconsolata"/>
              <a:cs typeface="Inconsolata"/>
            </a:endParaRPr>
          </a:p>
          <a:p>
            <a:r>
              <a:rPr lang="en-US" sz="2400" dirty="0">
                <a:solidFill>
                  <a:srgbClr val="558ED5"/>
                </a:solidFill>
                <a:latin typeface="Inconsolata"/>
                <a:cs typeface="Inconsolata"/>
              </a:rPr>
              <a:t>end</a:t>
            </a:r>
          </a:p>
          <a:p>
            <a:endParaRPr lang="en-US" sz="2400" dirty="0">
              <a:latin typeface="Inconsolata"/>
              <a:cs typeface="Inconsolata"/>
            </a:endParaRPr>
          </a:p>
          <a:p>
            <a:r>
              <a:rPr lang="en-US" sz="2400" dirty="0" err="1">
                <a:solidFill>
                  <a:schemeClr val="bg2">
                    <a:lumMod val="60000"/>
                    <a:lumOff val="40000"/>
                  </a:schemeClr>
                </a:solidFill>
                <a:latin typeface="Inconsolata"/>
                <a:cs typeface="Inconsolata"/>
              </a:rPr>
              <a:t>def</a:t>
            </a:r>
            <a:r>
              <a:rPr lang="en-US" sz="2400" dirty="0">
                <a:solidFill>
                  <a:schemeClr val="bg2">
                    <a:lumMod val="60000"/>
                    <a:lumOff val="40000"/>
                  </a:schemeClr>
                </a:solidFill>
                <a:latin typeface="Inconsolata"/>
                <a:cs typeface="Inconsolata"/>
              </a:rPr>
              <a:t> </a:t>
            </a:r>
            <a:r>
              <a:rPr lang="en-US" sz="2400" dirty="0" err="1">
                <a:solidFill>
                  <a:schemeClr val="accent6">
                    <a:lumMod val="75000"/>
                  </a:schemeClr>
                </a:solidFill>
                <a:latin typeface="Inconsolata"/>
                <a:cs typeface="Inconsolata"/>
              </a:rPr>
              <a:t>watch_filepaths</a:t>
            </a:r>
            <a:r>
              <a:rPr lang="en-US" sz="2400" dirty="0">
                <a:latin typeface="Inconsolata"/>
                <a:cs typeface="Inconsolata"/>
              </a:rPr>
              <a:t>(</a:t>
            </a:r>
            <a:r>
              <a:rPr lang="en-US" sz="2400" dirty="0" err="1">
                <a:latin typeface="Inconsolata"/>
                <a:cs typeface="Inconsolata"/>
              </a:rPr>
              <a:t>filepaths</a:t>
            </a:r>
            <a:r>
              <a:rPr lang="en-US" sz="2400" dirty="0">
                <a:latin typeface="Inconsolata"/>
                <a:cs typeface="Inconsolata"/>
              </a:rPr>
              <a:t>)</a:t>
            </a:r>
          </a:p>
          <a:p>
            <a:r>
              <a:rPr lang="en-US" sz="2400" dirty="0">
                <a:latin typeface="Inconsolata"/>
                <a:cs typeface="Inconsolata"/>
              </a:rPr>
              <a:t>  listener = </a:t>
            </a:r>
            <a:r>
              <a:rPr lang="en-US" sz="2400" dirty="0" err="1">
                <a:solidFill>
                  <a:srgbClr val="558ED5"/>
                </a:solidFill>
                <a:latin typeface="Inconsolata"/>
                <a:cs typeface="Inconsolata"/>
              </a:rPr>
              <a:t>Listen</a:t>
            </a:r>
            <a:r>
              <a:rPr lang="en-US" sz="2400" dirty="0" err="1">
                <a:latin typeface="Inconsolata"/>
                <a:cs typeface="Inconsolata"/>
              </a:rPr>
              <a:t>.to</a:t>
            </a:r>
            <a:r>
              <a:rPr lang="en-US" sz="2400" dirty="0">
                <a:latin typeface="Inconsolata"/>
                <a:cs typeface="Inconsolata"/>
              </a:rPr>
              <a:t>(*</a:t>
            </a:r>
            <a:r>
              <a:rPr lang="en-US" sz="2400" dirty="0" err="1">
                <a:latin typeface="Inconsolata"/>
                <a:cs typeface="Inconsolata"/>
              </a:rPr>
              <a:t>filepaths</a:t>
            </a:r>
            <a:r>
              <a:rPr lang="en-US" sz="2400" dirty="0">
                <a:latin typeface="Inconsolata"/>
                <a:cs typeface="Inconsolata"/>
              </a:rPr>
              <a:t>) </a:t>
            </a:r>
            <a:r>
              <a:rPr lang="en-US" sz="2400" dirty="0">
                <a:solidFill>
                  <a:schemeClr val="bg2">
                    <a:lumMod val="60000"/>
                    <a:lumOff val="40000"/>
                  </a:schemeClr>
                </a:solidFill>
                <a:latin typeface="Inconsolata"/>
                <a:cs typeface="Inconsolata"/>
              </a:rPr>
              <a:t>do</a:t>
            </a:r>
            <a:r>
              <a:rPr lang="en-US" sz="2400" dirty="0">
                <a:latin typeface="Inconsolata"/>
                <a:cs typeface="Inconsolata"/>
              </a:rPr>
              <a:t> |</a:t>
            </a:r>
            <a:r>
              <a:rPr lang="en-US" sz="2400" dirty="0" err="1">
                <a:latin typeface="Inconsolata"/>
                <a:cs typeface="Inconsolata"/>
              </a:rPr>
              <a:t>mod,add,rem</a:t>
            </a:r>
            <a:r>
              <a:rPr lang="en-US" sz="2400" dirty="0">
                <a:latin typeface="Inconsolata"/>
                <a:cs typeface="Inconsolata"/>
              </a:rPr>
              <a:t>|</a:t>
            </a:r>
          </a:p>
          <a:p>
            <a:r>
              <a:rPr lang="en-US" sz="2400" dirty="0">
                <a:latin typeface="Inconsolata"/>
                <a:cs typeface="Inconsolata"/>
              </a:rPr>
              <a:t>    reload!</a:t>
            </a:r>
          </a:p>
          <a:p>
            <a:r>
              <a:rPr lang="en-US" sz="2400" dirty="0">
                <a:latin typeface="Inconsolata"/>
                <a:cs typeface="Inconsolata"/>
              </a:rPr>
              <a:t>  </a:t>
            </a:r>
            <a:r>
              <a:rPr lang="en-US" sz="2400" dirty="0">
                <a:solidFill>
                  <a:srgbClr val="558ED5"/>
                </a:solidFill>
                <a:latin typeface="Inconsolata"/>
                <a:cs typeface="Inconsolata"/>
              </a:rPr>
              <a:t>end</a:t>
            </a:r>
          </a:p>
          <a:p>
            <a:r>
              <a:rPr lang="en-US" sz="2400" dirty="0" smtClean="0">
                <a:latin typeface="Inconsolata"/>
                <a:cs typeface="Inconsolata"/>
              </a:rPr>
              <a:t>  </a:t>
            </a:r>
            <a:r>
              <a:rPr lang="en-US" sz="2400" dirty="0" err="1">
                <a:latin typeface="Inconsolata"/>
                <a:cs typeface="Inconsolata"/>
              </a:rPr>
              <a:t>listener.start</a:t>
            </a:r>
            <a:endParaRPr lang="en-US" sz="2400" dirty="0">
              <a:latin typeface="Inconsolata"/>
              <a:cs typeface="Inconsolata"/>
            </a:endParaRPr>
          </a:p>
          <a:p>
            <a:r>
              <a:rPr lang="en-US" sz="2400" dirty="0">
                <a:solidFill>
                  <a:schemeClr val="bg2">
                    <a:lumMod val="60000"/>
                    <a:lumOff val="40000"/>
                  </a:schemeClr>
                </a:solidFill>
                <a:latin typeface="Inconsolata"/>
                <a:cs typeface="Inconsolata"/>
              </a:rPr>
              <a:t>end</a:t>
            </a:r>
          </a:p>
          <a:p>
            <a:r>
              <a:rPr lang="en-US" sz="2400" dirty="0" err="1" smtClean="0">
                <a:solidFill>
                  <a:srgbClr val="558ED5"/>
                </a:solidFill>
                <a:latin typeface="Inconsolata"/>
                <a:cs typeface="Inconsolata"/>
              </a:rPr>
              <a:t>Thread</a:t>
            </a:r>
            <a:r>
              <a:rPr lang="en-US" sz="2400" dirty="0" err="1" smtClean="0">
                <a:latin typeface="Inconsolata"/>
                <a:cs typeface="Inconsolata"/>
              </a:rPr>
              <a:t>.new</a:t>
            </a:r>
            <a:r>
              <a:rPr lang="en-US" sz="2400" dirty="0" smtClean="0">
                <a:latin typeface="Inconsolata"/>
                <a:cs typeface="Inconsolata"/>
              </a:rPr>
              <a:t> </a:t>
            </a:r>
            <a:r>
              <a:rPr lang="en-US" sz="2400" dirty="0">
                <a:latin typeface="Inconsolata"/>
                <a:cs typeface="Inconsolata"/>
              </a:rPr>
              <a:t>{ </a:t>
            </a:r>
            <a:r>
              <a:rPr lang="en-US" sz="2400" dirty="0" err="1">
                <a:latin typeface="Inconsolata"/>
                <a:cs typeface="Inconsolata"/>
              </a:rPr>
              <a:t>watch_filepaths</a:t>
            </a:r>
            <a:r>
              <a:rPr lang="en-US" sz="2400" dirty="0">
                <a:latin typeface="Inconsolata"/>
                <a:cs typeface="Inconsolata"/>
              </a:rPr>
              <a:t>(</a:t>
            </a:r>
            <a:r>
              <a:rPr lang="en-US" sz="2400" dirty="0">
                <a:solidFill>
                  <a:schemeClr val="accent3">
                    <a:lumMod val="60000"/>
                    <a:lumOff val="40000"/>
                  </a:schemeClr>
                </a:solidFill>
                <a:latin typeface="Inconsolata"/>
                <a:cs typeface="Inconsolata"/>
              </a:rPr>
              <a:t>"lib"</a:t>
            </a:r>
            <a:r>
              <a:rPr lang="en-US" sz="2400" dirty="0">
                <a:latin typeface="Inconsolata"/>
                <a:cs typeface="Inconsolata"/>
              </a:rPr>
              <a:t>) }</a:t>
            </a:r>
          </a:p>
        </p:txBody>
      </p:sp>
      <p:sp>
        <p:nvSpPr>
          <p:cNvPr id="4" name="TextBox 3"/>
          <p:cNvSpPr txBox="1"/>
          <p:nvPr/>
        </p:nvSpPr>
        <p:spPr>
          <a:xfrm>
            <a:off x="0" y="995255"/>
            <a:ext cx="500529" cy="5632310"/>
          </a:xfrm>
          <a:prstGeom prst="rect">
            <a:avLst/>
          </a:prstGeom>
          <a:noFill/>
        </p:spPr>
        <p:txBody>
          <a:bodyPr wrap="square" rtlCol="0">
            <a:spAutoFit/>
          </a:bodyPr>
          <a:lstStyle/>
          <a:p>
            <a:pPr algn="r"/>
            <a:r>
              <a:rPr lang="en-US" sz="2400" dirty="0" smtClean="0">
                <a:solidFill>
                  <a:schemeClr val="tx1">
                    <a:lumMod val="50000"/>
                  </a:schemeClr>
                </a:solidFill>
                <a:latin typeface="Inconsolata"/>
                <a:cs typeface="Inconsolata"/>
              </a:rPr>
              <a:t>1</a:t>
            </a:r>
          </a:p>
          <a:p>
            <a:pPr algn="r"/>
            <a:r>
              <a:rPr lang="en-US" sz="2400" dirty="0" smtClean="0">
                <a:solidFill>
                  <a:schemeClr val="tx1">
                    <a:lumMod val="50000"/>
                  </a:schemeClr>
                </a:solidFill>
                <a:latin typeface="Inconsolata"/>
                <a:cs typeface="Inconsolata"/>
              </a:rPr>
              <a:t>2</a:t>
            </a:r>
          </a:p>
          <a:p>
            <a:pPr algn="r"/>
            <a:r>
              <a:rPr lang="en-US" sz="2400" dirty="0" smtClean="0">
                <a:solidFill>
                  <a:schemeClr val="tx1">
                    <a:lumMod val="50000"/>
                  </a:schemeClr>
                </a:solidFill>
                <a:latin typeface="Inconsolata"/>
                <a:cs typeface="Inconsolata"/>
              </a:rPr>
              <a:t>3</a:t>
            </a:r>
          </a:p>
          <a:p>
            <a:pPr algn="r"/>
            <a:r>
              <a:rPr lang="en-US" sz="2400" dirty="0" smtClean="0">
                <a:solidFill>
                  <a:schemeClr val="tx1">
                    <a:lumMod val="50000"/>
                  </a:schemeClr>
                </a:solidFill>
                <a:latin typeface="Inconsolata"/>
                <a:cs typeface="Inconsolata"/>
              </a:rPr>
              <a:t>4</a:t>
            </a:r>
          </a:p>
          <a:p>
            <a:pPr algn="r"/>
            <a:r>
              <a:rPr lang="en-US" sz="2400" dirty="0" smtClean="0">
                <a:solidFill>
                  <a:schemeClr val="tx1">
                    <a:lumMod val="50000"/>
                  </a:schemeClr>
                </a:solidFill>
                <a:latin typeface="Inconsolata"/>
                <a:cs typeface="Inconsolata"/>
              </a:rPr>
              <a:t>5</a:t>
            </a:r>
          </a:p>
          <a:p>
            <a:pPr algn="r"/>
            <a:r>
              <a:rPr lang="en-US" sz="2400" dirty="0" smtClean="0">
                <a:solidFill>
                  <a:schemeClr val="tx1">
                    <a:lumMod val="50000"/>
                  </a:schemeClr>
                </a:solidFill>
                <a:latin typeface="Inconsolata"/>
                <a:cs typeface="Inconsolata"/>
              </a:rPr>
              <a:t>6</a:t>
            </a:r>
          </a:p>
          <a:p>
            <a:pPr algn="r"/>
            <a:r>
              <a:rPr lang="en-US" sz="2400" dirty="0" smtClean="0">
                <a:solidFill>
                  <a:schemeClr val="tx1">
                    <a:lumMod val="50000"/>
                  </a:schemeClr>
                </a:solidFill>
                <a:latin typeface="Inconsolata"/>
                <a:cs typeface="Inconsolata"/>
              </a:rPr>
              <a:t>7</a:t>
            </a:r>
          </a:p>
          <a:p>
            <a:pPr algn="r"/>
            <a:r>
              <a:rPr lang="en-US" sz="2400" dirty="0" smtClean="0">
                <a:solidFill>
                  <a:schemeClr val="tx1">
                    <a:lumMod val="50000"/>
                  </a:schemeClr>
                </a:solidFill>
                <a:latin typeface="Inconsolata"/>
                <a:cs typeface="Inconsolata"/>
              </a:rPr>
              <a:t>8</a:t>
            </a:r>
          </a:p>
          <a:p>
            <a:pPr algn="r"/>
            <a:r>
              <a:rPr lang="en-US" sz="2400" dirty="0" smtClean="0">
                <a:solidFill>
                  <a:schemeClr val="tx1">
                    <a:lumMod val="50000"/>
                  </a:schemeClr>
                </a:solidFill>
                <a:latin typeface="Inconsolata"/>
                <a:cs typeface="Inconsolata"/>
              </a:rPr>
              <a:t>9</a:t>
            </a:r>
          </a:p>
          <a:p>
            <a:pPr algn="r"/>
            <a:r>
              <a:rPr lang="en-US" sz="2400" dirty="0" smtClean="0">
                <a:solidFill>
                  <a:schemeClr val="tx1">
                    <a:lumMod val="50000"/>
                  </a:schemeClr>
                </a:solidFill>
                <a:latin typeface="Inconsolata"/>
                <a:cs typeface="Inconsolata"/>
              </a:rPr>
              <a:t>10</a:t>
            </a:r>
          </a:p>
          <a:p>
            <a:pPr algn="r"/>
            <a:r>
              <a:rPr lang="en-US" sz="2400" dirty="0" smtClean="0">
                <a:solidFill>
                  <a:schemeClr val="tx1">
                    <a:lumMod val="50000"/>
                  </a:schemeClr>
                </a:solidFill>
                <a:latin typeface="Inconsolata"/>
                <a:cs typeface="Inconsolata"/>
              </a:rPr>
              <a:t>11</a:t>
            </a:r>
          </a:p>
          <a:p>
            <a:pPr algn="r"/>
            <a:r>
              <a:rPr lang="en-US" sz="2400" dirty="0" smtClean="0">
                <a:solidFill>
                  <a:schemeClr val="tx1">
                    <a:lumMod val="50000"/>
                  </a:schemeClr>
                </a:solidFill>
                <a:latin typeface="Inconsolata"/>
                <a:cs typeface="Inconsolata"/>
              </a:rPr>
              <a:t>12</a:t>
            </a:r>
          </a:p>
          <a:p>
            <a:pPr algn="r"/>
            <a:r>
              <a:rPr lang="en-US" sz="2400" dirty="0" smtClean="0">
                <a:solidFill>
                  <a:schemeClr val="tx1">
                    <a:lumMod val="50000"/>
                  </a:schemeClr>
                </a:solidFill>
                <a:latin typeface="Inconsolata"/>
                <a:cs typeface="Inconsolata"/>
              </a:rPr>
              <a:t>13</a:t>
            </a:r>
          </a:p>
          <a:p>
            <a:pPr algn="r"/>
            <a:r>
              <a:rPr lang="en-US" sz="2400" dirty="0" smtClean="0">
                <a:solidFill>
                  <a:schemeClr val="tx1">
                    <a:lumMod val="50000"/>
                  </a:schemeClr>
                </a:solidFill>
                <a:latin typeface="Inconsolata"/>
                <a:cs typeface="Inconsolata"/>
              </a:rPr>
              <a:t>14</a:t>
            </a:r>
          </a:p>
          <a:p>
            <a:pPr algn="r"/>
            <a:r>
              <a:rPr lang="en-US" sz="2400" dirty="0" smtClean="0">
                <a:solidFill>
                  <a:schemeClr val="tx1">
                    <a:lumMod val="50000"/>
                  </a:schemeClr>
                </a:solidFill>
                <a:latin typeface="Inconsolata"/>
                <a:cs typeface="Inconsolata"/>
              </a:rPr>
              <a:t>15</a:t>
            </a:r>
          </a:p>
        </p:txBody>
      </p:sp>
    </p:spTree>
    <p:extLst>
      <p:ext uri="{BB962C8B-B14F-4D97-AF65-F5344CB8AC3E}">
        <p14:creationId xmlns:p14="http://schemas.microsoft.com/office/powerpoint/2010/main" val="43507344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72129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5953" y="2644170"/>
            <a:ext cx="5112097" cy="1569660"/>
          </a:xfrm>
          <a:prstGeom prst="rect">
            <a:avLst/>
          </a:prstGeom>
          <a:noFill/>
        </p:spPr>
        <p:txBody>
          <a:bodyPr wrap="none" rtlCol="0">
            <a:spAutoFit/>
          </a:bodyPr>
          <a:lstStyle/>
          <a:p>
            <a:pPr algn="ctr"/>
            <a:r>
              <a:rPr lang="en-US" sz="9600" dirty="0" smtClean="0">
                <a:latin typeface="Helvetica"/>
                <a:cs typeface="Helvetica"/>
              </a:rPr>
              <a:t>Question</a:t>
            </a:r>
            <a:endParaRPr lang="en-US" sz="9600" dirty="0">
              <a:latin typeface="Helvetica"/>
              <a:cs typeface="Helvetica"/>
            </a:endParaRPr>
          </a:p>
        </p:txBody>
      </p:sp>
    </p:spTree>
    <p:extLst>
      <p:ext uri="{BB962C8B-B14F-4D97-AF65-F5344CB8AC3E}">
        <p14:creationId xmlns:p14="http://schemas.microsoft.com/office/powerpoint/2010/main" val="176524277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90854" y="2644170"/>
            <a:ext cx="2762295" cy="1569660"/>
          </a:xfrm>
          <a:prstGeom prst="rect">
            <a:avLst/>
          </a:prstGeom>
          <a:noFill/>
        </p:spPr>
        <p:txBody>
          <a:bodyPr wrap="none" rtlCol="0">
            <a:spAutoFit/>
          </a:bodyPr>
          <a:lstStyle/>
          <a:p>
            <a:r>
              <a:rPr lang="en-US" sz="9600" dirty="0" smtClean="0">
                <a:latin typeface="Helvetica"/>
                <a:cs typeface="Helvetica"/>
              </a:rPr>
              <a:t>DRY</a:t>
            </a:r>
            <a:endParaRPr lang="en-US" sz="9600" dirty="0">
              <a:latin typeface="Helvetica"/>
              <a:cs typeface="Helvetica"/>
            </a:endParaRPr>
          </a:p>
        </p:txBody>
      </p:sp>
    </p:spTree>
    <p:extLst>
      <p:ext uri="{BB962C8B-B14F-4D97-AF65-F5344CB8AC3E}">
        <p14:creationId xmlns:p14="http://schemas.microsoft.com/office/powerpoint/2010/main" val="284250493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alphaModFix/>
            <a:extLst>
              <a:ext uri="{28A0092B-C50C-407E-A947-70E740481C1C}">
                <a14:useLocalDpi xmlns:a14="http://schemas.microsoft.com/office/drawing/2010/main"/>
              </a:ext>
            </a:extLst>
          </a:blip>
          <a:srcRect t="-27"/>
          <a:stretch/>
        </p:blipFill>
        <p:spPr>
          <a:xfrm>
            <a:off x="0" y="0"/>
            <a:ext cx="9144000" cy="7020120"/>
          </a:xfrm>
          <a:prstGeom prst="rect">
            <a:avLst/>
          </a:prstGeom>
          <a:solidFill>
            <a:schemeClr val="tx1"/>
          </a:solidFill>
          <a:effectLst/>
        </p:spPr>
      </p:pic>
      <p:sp>
        <p:nvSpPr>
          <p:cNvPr id="8" name="Rectangle 7"/>
          <p:cNvSpPr/>
          <p:nvPr/>
        </p:nvSpPr>
        <p:spPr>
          <a:xfrm>
            <a:off x="-27024" y="0"/>
            <a:ext cx="9144000" cy="7020120"/>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6600" dirty="0"/>
              <a:t>u</a:t>
            </a:r>
            <a:r>
              <a:rPr lang="en-US" sz="6600" dirty="0" smtClean="0"/>
              <a:t>ser/repo</a:t>
            </a:r>
            <a:endParaRPr lang="en-US" sz="6600" dirty="0"/>
          </a:p>
        </p:txBody>
      </p:sp>
      <p:sp>
        <p:nvSpPr>
          <p:cNvPr id="6" name="Freeform 5"/>
          <p:cNvSpPr/>
          <p:nvPr/>
        </p:nvSpPr>
        <p:spPr>
          <a:xfrm>
            <a:off x="1770189"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a:solidFill>
            <a:schemeClr val="tx1">
              <a:lumMod val="65000"/>
            </a:schemeClr>
          </a:solidFill>
          <a:ln w="12700" cmpd="sng">
            <a:solidFill>
              <a:srgbClr val="7F7F7F"/>
            </a:solidFill>
          </a:ln>
        </p:spPr>
        <p:style>
          <a:lnRef idx="1">
            <a:schemeClr val="dk1"/>
          </a:lnRef>
          <a:fillRef idx="2">
            <a:schemeClr val="dk1"/>
          </a:fillRef>
          <a:effectRef idx="1">
            <a:schemeClr val="dk1"/>
          </a:effectRef>
          <a:fontRef idx="minor">
            <a:schemeClr val="dk1">
              <a:hueOff val="0"/>
              <a:satOff val="0"/>
              <a:lumOff val="0"/>
              <a:alphaOff val="0"/>
            </a:schemeClr>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Quality</a:t>
            </a:r>
            <a:endParaRPr lang="en-US" sz="4400" b="0" kern="1200" cap="none" spc="0" dirty="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endParaRPr>
          </a:p>
        </p:txBody>
      </p:sp>
      <p:sp>
        <p:nvSpPr>
          <p:cNvPr id="7" name="Freeform 6"/>
          <p:cNvSpPr/>
          <p:nvPr/>
        </p:nvSpPr>
        <p:spPr>
          <a:xfrm>
            <a:off x="382795"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Core</a:t>
            </a:r>
            <a:endParaRPr lang="en-US" sz="2800" kern="1200" dirty="0"/>
          </a:p>
        </p:txBody>
      </p:sp>
      <p:sp>
        <p:nvSpPr>
          <p:cNvPr id="9" name="Freeform 8"/>
          <p:cNvSpPr/>
          <p:nvPr/>
        </p:nvSpPr>
        <p:spPr>
          <a:xfrm>
            <a:off x="6105794"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p:spPr>
        <p:style>
          <a:lnRef idx="1">
            <a:schemeClr val="accent2"/>
          </a:lnRef>
          <a:fillRef idx="3">
            <a:schemeClr val="accent2"/>
          </a:fillRef>
          <a:effectRef idx="2">
            <a:schemeClr val="accent2"/>
          </a:effectRef>
          <a:fontRef idx="minor">
            <a:schemeClr val="lt1"/>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Quality</a:t>
            </a:r>
            <a:endParaRPr lang="en-US" sz="44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a:cs typeface="Helvetica"/>
            </a:endParaRPr>
          </a:p>
        </p:txBody>
      </p:sp>
      <p:sp>
        <p:nvSpPr>
          <p:cNvPr id="10" name="Freeform 9"/>
          <p:cNvSpPr/>
          <p:nvPr/>
        </p:nvSpPr>
        <p:spPr>
          <a:xfrm>
            <a:off x="4718400"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Junk</a:t>
            </a:r>
            <a:endParaRPr lang="en-US" sz="3200" kern="1200" dirty="0"/>
          </a:p>
        </p:txBody>
      </p:sp>
      <p:sp>
        <p:nvSpPr>
          <p:cNvPr id="5" name="TextBox 4"/>
          <p:cNvSpPr txBox="1"/>
          <p:nvPr/>
        </p:nvSpPr>
        <p:spPr>
          <a:xfrm>
            <a:off x="5120910" y="6402871"/>
            <a:ext cx="3632331"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smtClean="0">
                <a:effectLst>
                  <a:outerShdw blurRad="50800" dist="38100" dir="2700000" algn="tl" rotWithShape="0">
                    <a:srgbClr val="000000">
                      <a:alpha val="43000"/>
                    </a:srgbClr>
                  </a:outerShdw>
                </a:effectLst>
              </a:rPr>
              <a:t>/</a:t>
            </a:r>
            <a:r>
              <a:rPr lang="en-US" i="1" dirty="0" err="1" smtClean="0">
                <a:effectLst>
                  <a:outerShdw blurRad="50800" dist="38100" dir="2700000" algn="tl" rotWithShape="0">
                    <a:srgbClr val="000000">
                      <a:alpha val="43000"/>
                    </a:srgbClr>
                  </a:outerShdw>
                </a:effectLst>
              </a:rPr>
              <a:t>eulenfan</a:t>
            </a:r>
            <a:r>
              <a:rPr lang="en-US" i="1" dirty="0">
                <a:effectLst>
                  <a:outerShdw blurRad="50800" dist="38100" dir="2700000" algn="tl" rotWithShape="0">
                    <a:srgbClr val="000000">
                      <a:alpha val="43000"/>
                    </a:srgbClr>
                  </a:outerShdw>
                </a:effectLst>
              </a:rPr>
              <a:t>/13057396724</a:t>
            </a:r>
          </a:p>
        </p:txBody>
      </p:sp>
    </p:spTree>
    <p:extLst>
      <p:ext uri="{BB962C8B-B14F-4D97-AF65-F5344CB8AC3E}">
        <p14:creationId xmlns:p14="http://schemas.microsoft.com/office/powerpoint/2010/main" val="283242717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4000"/>
                                        <p:tgtEl>
                                          <p:spTgt spid="5"/>
                                        </p:tgtEl>
                                      </p:cBhvr>
                                    </p:animEffect>
                                  </p:childTnLst>
                                </p:cTn>
                              </p:par>
                            </p:childTnLst>
                          </p:cTn>
                        </p:par>
                        <p:par>
                          <p:cTn id="11" fill="hold">
                            <p:stCondLst>
                              <p:cond delay="40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childTnLst>
                                </p:cTn>
                              </p:par>
                            </p:childTnLst>
                          </p:cTn>
                        </p:par>
                        <p:par>
                          <p:cTn id="15" fill="hold">
                            <p:stCondLst>
                              <p:cond delay="6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childTnLst>
                          </p:cTn>
                        </p:par>
                        <p:par>
                          <p:cTn id="19" fill="hold">
                            <p:stCondLst>
                              <p:cond delay="80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childTnLst>
                          </p:cTn>
                        </p:par>
                        <p:par>
                          <p:cTn id="23" fill="hold">
                            <p:stCondLst>
                              <p:cond delay="10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par>
                          <p:cTn id="27" fill="hold">
                            <p:stCondLst>
                              <p:cond delay="1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90853" y="2644170"/>
            <a:ext cx="3241392" cy="1569660"/>
          </a:xfrm>
          <a:prstGeom prst="rect">
            <a:avLst/>
          </a:prstGeom>
          <a:noFill/>
        </p:spPr>
        <p:txBody>
          <a:bodyPr wrap="none" rtlCol="0">
            <a:spAutoFit/>
          </a:bodyPr>
          <a:lstStyle/>
          <a:p>
            <a:r>
              <a:rPr lang="en-US" sz="9600" dirty="0" smtClean="0">
                <a:latin typeface="Helvetica"/>
                <a:cs typeface="Helvetica"/>
              </a:rPr>
              <a:t>DRY</a:t>
            </a:r>
            <a:r>
              <a:rPr lang="en-US" sz="9600" dirty="0">
                <a:solidFill>
                  <a:schemeClr val="bg2">
                    <a:lumMod val="60000"/>
                    <a:lumOff val="40000"/>
                  </a:schemeClr>
                </a:solidFill>
                <a:latin typeface="Helvetica"/>
                <a:cs typeface="Helvetica"/>
              </a:rPr>
              <a:t>*</a:t>
            </a:r>
          </a:p>
        </p:txBody>
      </p:sp>
      <p:sp>
        <p:nvSpPr>
          <p:cNvPr id="2" name="TextBox 1"/>
          <p:cNvSpPr txBox="1"/>
          <p:nvPr/>
        </p:nvSpPr>
        <p:spPr>
          <a:xfrm>
            <a:off x="941383" y="6364941"/>
            <a:ext cx="7261235" cy="369332"/>
          </a:xfrm>
          <a:prstGeom prst="rect">
            <a:avLst/>
          </a:prstGeom>
          <a:noFill/>
        </p:spPr>
        <p:txBody>
          <a:bodyPr wrap="none" rtlCol="0">
            <a:spAutoFit/>
          </a:bodyPr>
          <a:lstStyle/>
          <a:p>
            <a:pPr algn="ctr"/>
            <a:r>
              <a:rPr lang="en-US" dirty="0" smtClean="0">
                <a:solidFill>
                  <a:srgbClr val="558ED5"/>
                </a:solidFill>
                <a:latin typeface="Helvetica"/>
                <a:cs typeface="Helvetica"/>
              </a:rPr>
              <a:t>*</a:t>
            </a:r>
            <a:r>
              <a:rPr lang="en-US" dirty="0" smtClean="0">
                <a:latin typeface="Helvetica"/>
                <a:cs typeface="Helvetica"/>
              </a:rPr>
              <a:t> DOES NOT APPLY WHEN WORKING IN A DIFFERENT PROJECT</a:t>
            </a:r>
            <a:endParaRPr lang="en-US" dirty="0">
              <a:latin typeface="Helvetica"/>
              <a:cs typeface="Helvetica"/>
            </a:endParaRPr>
          </a:p>
        </p:txBody>
      </p:sp>
    </p:spTree>
    <p:extLst>
      <p:ext uri="{BB962C8B-B14F-4D97-AF65-F5344CB8AC3E}">
        <p14:creationId xmlns:p14="http://schemas.microsoft.com/office/powerpoint/2010/main" val="329775250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90854" y="2644170"/>
            <a:ext cx="2920391" cy="1569660"/>
          </a:xfrm>
          <a:prstGeom prst="rect">
            <a:avLst/>
          </a:prstGeom>
          <a:noFill/>
        </p:spPr>
        <p:txBody>
          <a:bodyPr wrap="none" rtlCol="0">
            <a:spAutoFit/>
          </a:bodyPr>
          <a:lstStyle/>
          <a:p>
            <a:r>
              <a:rPr lang="en-US" sz="9600" dirty="0" smtClean="0">
                <a:latin typeface="Helvetica"/>
                <a:cs typeface="Helvetica"/>
              </a:rPr>
              <a:t>DR</a:t>
            </a:r>
            <a:r>
              <a:rPr lang="en-US" sz="9600" dirty="0" smtClean="0">
                <a:solidFill>
                  <a:srgbClr val="558ED5"/>
                </a:solidFill>
                <a:latin typeface="Helvetica"/>
                <a:cs typeface="Helvetica"/>
              </a:rPr>
              <a:t>O</a:t>
            </a:r>
            <a:endParaRPr lang="en-US" sz="9600" dirty="0">
              <a:solidFill>
                <a:srgbClr val="558ED5"/>
              </a:solidFill>
              <a:latin typeface="Helvetica"/>
              <a:cs typeface="Helvetica"/>
            </a:endParaRPr>
          </a:p>
        </p:txBody>
      </p:sp>
      <p:sp>
        <p:nvSpPr>
          <p:cNvPr id="2" name="Rectangle 1"/>
          <p:cNvSpPr/>
          <p:nvPr/>
        </p:nvSpPr>
        <p:spPr>
          <a:xfrm>
            <a:off x="2286000" y="4906247"/>
            <a:ext cx="4572000" cy="369332"/>
          </a:xfrm>
          <a:prstGeom prst="rect">
            <a:avLst/>
          </a:prstGeom>
        </p:spPr>
        <p:txBody>
          <a:bodyPr>
            <a:spAutoFit/>
          </a:bodyPr>
          <a:lstStyle/>
          <a:p>
            <a:pPr algn="ctr"/>
            <a:r>
              <a:rPr lang="en-US" dirty="0" smtClean="0">
                <a:latin typeface="Helvetica"/>
                <a:cs typeface="Helvetica"/>
              </a:rPr>
              <a:t>DON’T REPEAT </a:t>
            </a:r>
            <a:r>
              <a:rPr lang="en-US" dirty="0" smtClean="0">
                <a:solidFill>
                  <a:srgbClr val="558ED5"/>
                </a:solidFill>
                <a:latin typeface="Helvetica"/>
                <a:cs typeface="Helvetica"/>
              </a:rPr>
              <a:t>OURSELVES</a:t>
            </a:r>
            <a:endParaRPr lang="en-US" dirty="0">
              <a:solidFill>
                <a:srgbClr val="558ED5"/>
              </a:solidFill>
              <a:latin typeface="Helvetica"/>
              <a:cs typeface="Helvetica"/>
            </a:endParaRPr>
          </a:p>
        </p:txBody>
      </p:sp>
    </p:spTree>
    <p:extLst>
      <p:ext uri="{BB962C8B-B14F-4D97-AF65-F5344CB8AC3E}">
        <p14:creationId xmlns:p14="http://schemas.microsoft.com/office/powerpoint/2010/main" val="97764752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7863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1">
                <a:shade val="45000"/>
                <a:satMod val="135000"/>
              </a:schemeClr>
              <a:prstClr val="white"/>
            </a:duotone>
          </a:blip>
          <a:stretch>
            <a:fillRect/>
          </a:stretch>
        </p:blipFill>
        <p:spPr>
          <a:xfrm>
            <a:off x="1928159" y="1426883"/>
            <a:ext cx="2674470" cy="4011705"/>
          </a:xfrm>
          <a:prstGeom prst="rect">
            <a:avLst/>
          </a:prstGeom>
        </p:spPr>
      </p:pic>
    </p:spTree>
    <p:extLst>
      <p:ext uri="{BB962C8B-B14F-4D97-AF65-F5344CB8AC3E}">
        <p14:creationId xmlns:p14="http://schemas.microsoft.com/office/powerpoint/2010/main" val="205082389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duotone>
              <a:schemeClr val="accent1">
                <a:shade val="45000"/>
                <a:satMod val="135000"/>
              </a:schemeClr>
              <a:prstClr val="white"/>
            </a:duotone>
          </a:blip>
          <a:stretch>
            <a:fillRect/>
          </a:stretch>
        </p:blipFill>
        <p:spPr>
          <a:xfrm>
            <a:off x="1928159" y="1426883"/>
            <a:ext cx="2674470" cy="4011705"/>
          </a:xfrm>
          <a:prstGeom prst="rect">
            <a:avLst/>
          </a:prstGeom>
        </p:spPr>
      </p:pic>
      <p:pic>
        <p:nvPicPr>
          <p:cNvPr id="2" name="Picture 1"/>
          <p:cNvPicPr>
            <a:picLocks noChangeAspect="1"/>
          </p:cNvPicPr>
          <p:nvPr/>
        </p:nvPicPr>
        <p:blipFill>
          <a:blip r:embed="rId4">
            <a:duotone>
              <a:schemeClr val="accent4">
                <a:shade val="45000"/>
                <a:satMod val="135000"/>
              </a:schemeClr>
              <a:prstClr val="white"/>
            </a:duotone>
          </a:blip>
          <a:stretch>
            <a:fillRect/>
          </a:stretch>
        </p:blipFill>
        <p:spPr>
          <a:xfrm>
            <a:off x="4602629" y="1665941"/>
            <a:ext cx="2515098" cy="3772647"/>
          </a:xfrm>
          <a:prstGeom prst="rect">
            <a:avLst/>
          </a:prstGeom>
        </p:spPr>
      </p:pic>
    </p:spTree>
    <p:extLst>
      <p:ext uri="{BB962C8B-B14F-4D97-AF65-F5344CB8AC3E}">
        <p14:creationId xmlns:p14="http://schemas.microsoft.com/office/powerpoint/2010/main" val="366309438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4">
                <a:shade val="45000"/>
                <a:satMod val="135000"/>
              </a:schemeClr>
              <a:prstClr val="white"/>
            </a:duotone>
          </a:blip>
          <a:stretch>
            <a:fillRect/>
          </a:stretch>
        </p:blipFill>
        <p:spPr>
          <a:xfrm>
            <a:off x="2494981" y="1532591"/>
            <a:ext cx="4154039" cy="3792818"/>
          </a:xfrm>
          <a:prstGeom prst="rect">
            <a:avLst/>
          </a:prstGeom>
        </p:spPr>
      </p:pic>
    </p:spTree>
    <p:extLst>
      <p:ext uri="{BB962C8B-B14F-4D97-AF65-F5344CB8AC3E}">
        <p14:creationId xmlns:p14="http://schemas.microsoft.com/office/powerpoint/2010/main" val="117984198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1">
                <a:shade val="45000"/>
                <a:satMod val="135000"/>
              </a:schemeClr>
              <a:prstClr val="white"/>
            </a:duotone>
          </a:blip>
          <a:stretch>
            <a:fillRect/>
          </a:stretch>
        </p:blipFill>
        <p:spPr>
          <a:xfrm>
            <a:off x="1993900" y="850900"/>
            <a:ext cx="5156200" cy="5156200"/>
          </a:xfrm>
          <a:prstGeom prst="rect">
            <a:avLst/>
          </a:prstGeom>
        </p:spPr>
      </p:pic>
    </p:spTree>
    <p:extLst>
      <p:ext uri="{BB962C8B-B14F-4D97-AF65-F5344CB8AC3E}">
        <p14:creationId xmlns:p14="http://schemas.microsoft.com/office/powerpoint/2010/main" val="395143074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4">
                <a:shade val="45000"/>
                <a:satMod val="135000"/>
              </a:schemeClr>
              <a:prstClr val="white"/>
            </a:duotone>
          </a:blip>
          <a:stretch>
            <a:fillRect/>
          </a:stretch>
        </p:blipFill>
        <p:spPr>
          <a:xfrm>
            <a:off x="1185334" y="1841500"/>
            <a:ext cx="6773333" cy="3175000"/>
          </a:xfrm>
          <a:prstGeom prst="rect">
            <a:avLst/>
          </a:prstGeom>
        </p:spPr>
      </p:pic>
    </p:spTree>
    <p:extLst>
      <p:ext uri="{BB962C8B-B14F-4D97-AF65-F5344CB8AC3E}">
        <p14:creationId xmlns:p14="http://schemas.microsoft.com/office/powerpoint/2010/main" val="363768468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schemeClr val="accent4">
                <a:shade val="45000"/>
                <a:satMod val="135000"/>
              </a:schemeClr>
              <a:prstClr val="white"/>
            </a:duotone>
          </a:blip>
          <a:stretch>
            <a:fillRect/>
          </a:stretch>
        </p:blipFill>
        <p:spPr>
          <a:xfrm>
            <a:off x="2178050" y="1035050"/>
            <a:ext cx="4787900" cy="4787900"/>
          </a:xfrm>
          <a:prstGeom prst="rect">
            <a:avLst/>
          </a:prstGeom>
        </p:spPr>
      </p:pic>
    </p:spTree>
    <p:extLst>
      <p:ext uri="{BB962C8B-B14F-4D97-AF65-F5344CB8AC3E}">
        <p14:creationId xmlns:p14="http://schemas.microsoft.com/office/powerpoint/2010/main" val="19136834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949449" y="1366838"/>
            <a:ext cx="5245103" cy="4124324"/>
            <a:chOff x="1822449" y="1366838"/>
            <a:chExt cx="5245103" cy="4124324"/>
          </a:xfrm>
        </p:grpSpPr>
        <p:pic>
          <p:nvPicPr>
            <p:cNvPr id="4" name="Picture 3"/>
            <p:cNvPicPr>
              <a:picLocks noChangeAspect="1"/>
            </p:cNvPicPr>
            <p:nvPr/>
          </p:nvPicPr>
          <p:blipFill>
            <a:blip r:embed="rId2">
              <a:duotone>
                <a:schemeClr val="accent4">
                  <a:shade val="45000"/>
                  <a:satMod val="135000"/>
                </a:schemeClr>
                <a:prstClr val="white"/>
              </a:duotone>
            </a:blip>
            <a:stretch>
              <a:fillRect/>
            </a:stretch>
          </p:blipFill>
          <p:spPr>
            <a:xfrm>
              <a:off x="1822449" y="1956027"/>
              <a:ext cx="3927930" cy="3535135"/>
            </a:xfrm>
            <a:prstGeom prst="rect">
              <a:avLst/>
            </a:prstGeom>
          </p:spPr>
        </p:pic>
        <p:pic>
          <p:nvPicPr>
            <p:cNvPr id="5" name="Picture 4"/>
            <p:cNvPicPr>
              <a:picLocks noChangeAspect="1"/>
            </p:cNvPicPr>
            <p:nvPr/>
          </p:nvPicPr>
          <p:blipFill>
            <a:blip r:embed="rId3">
              <a:duotone>
                <a:schemeClr val="accent4">
                  <a:shade val="45000"/>
                  <a:satMod val="135000"/>
                </a:schemeClr>
                <a:prstClr val="white"/>
              </a:duotone>
            </a:blip>
            <a:stretch>
              <a:fillRect/>
            </a:stretch>
          </p:blipFill>
          <p:spPr>
            <a:xfrm>
              <a:off x="6085569" y="1366838"/>
              <a:ext cx="981983" cy="4124324"/>
            </a:xfrm>
            <a:prstGeom prst="rect">
              <a:avLst/>
            </a:prstGeom>
          </p:spPr>
        </p:pic>
      </p:grpSp>
    </p:spTree>
    <p:extLst>
      <p:ext uri="{BB962C8B-B14F-4D97-AF65-F5344CB8AC3E}">
        <p14:creationId xmlns:p14="http://schemas.microsoft.com/office/powerpoint/2010/main" val="411244657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3139" y="-34352"/>
            <a:ext cx="10581708" cy="7054471"/>
          </a:xfrm>
          <a:prstGeom prst="rect">
            <a:avLst/>
          </a:prstGeom>
          <a:solidFill>
            <a:schemeClr val="tx1"/>
          </a:solidFill>
          <a:effectLst/>
        </p:spPr>
      </p:pic>
      <p:sp>
        <p:nvSpPr>
          <p:cNvPr id="8" name="Rectangle 7"/>
          <p:cNvSpPr/>
          <p:nvPr/>
        </p:nvSpPr>
        <p:spPr>
          <a:xfrm>
            <a:off x="-27024" y="0"/>
            <a:ext cx="9144000" cy="7020120"/>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6600" dirty="0" err="1"/>
              <a:t>erikhuda</a:t>
            </a:r>
            <a:r>
              <a:rPr lang="en-US" sz="6600" dirty="0"/>
              <a:t>/</a:t>
            </a:r>
            <a:r>
              <a:rPr lang="en-US" sz="6600" dirty="0" err="1"/>
              <a:t>thor</a:t>
            </a:r>
            <a:endParaRPr lang="en-US" sz="6600" dirty="0"/>
          </a:p>
        </p:txBody>
      </p:sp>
      <p:sp>
        <p:nvSpPr>
          <p:cNvPr id="6" name="Freeform 5"/>
          <p:cNvSpPr/>
          <p:nvPr/>
        </p:nvSpPr>
        <p:spPr>
          <a:xfrm>
            <a:off x="1770189"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a:solidFill>
            <a:schemeClr val="tx1">
              <a:lumMod val="65000"/>
            </a:schemeClr>
          </a:solidFill>
          <a:ln w="12700" cmpd="sng">
            <a:solidFill>
              <a:srgbClr val="7F7F7F"/>
            </a:solidFill>
          </a:ln>
        </p:spPr>
        <p:style>
          <a:lnRef idx="1">
            <a:schemeClr val="dk1"/>
          </a:lnRef>
          <a:fillRef idx="2">
            <a:schemeClr val="dk1"/>
          </a:fillRef>
          <a:effectRef idx="1">
            <a:schemeClr val="dk1"/>
          </a:effectRef>
          <a:fontRef idx="minor">
            <a:schemeClr val="dk1">
              <a:hueOff val="0"/>
              <a:satOff val="0"/>
              <a:lumOff val="0"/>
              <a:alphaOff val="0"/>
            </a:schemeClr>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2.04</a:t>
            </a:r>
            <a:endParaRPr lang="en-US" sz="4400" b="0" kern="1200" cap="none" spc="0" dirty="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endParaRPr>
          </a:p>
        </p:txBody>
      </p:sp>
      <p:sp>
        <p:nvSpPr>
          <p:cNvPr id="7" name="Freeform 6"/>
          <p:cNvSpPr/>
          <p:nvPr/>
        </p:nvSpPr>
        <p:spPr>
          <a:xfrm>
            <a:off x="382795"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Core</a:t>
            </a:r>
            <a:endParaRPr lang="en-US" sz="2800" kern="1200" dirty="0"/>
          </a:p>
        </p:txBody>
      </p:sp>
      <p:sp>
        <p:nvSpPr>
          <p:cNvPr id="9" name="Freeform 8"/>
          <p:cNvSpPr/>
          <p:nvPr/>
        </p:nvSpPr>
        <p:spPr>
          <a:xfrm>
            <a:off x="6105794"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3.33</a:t>
            </a:r>
            <a:endParaRPr lang="en-US" sz="44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a:cs typeface="Helvetica"/>
            </a:endParaRPr>
          </a:p>
        </p:txBody>
      </p:sp>
      <p:sp>
        <p:nvSpPr>
          <p:cNvPr id="10" name="Freeform 9"/>
          <p:cNvSpPr/>
          <p:nvPr/>
        </p:nvSpPr>
        <p:spPr>
          <a:xfrm>
            <a:off x="4718400"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Junk</a:t>
            </a:r>
            <a:endParaRPr lang="en-US" sz="3200" kern="1200" dirty="0"/>
          </a:p>
        </p:txBody>
      </p:sp>
      <p:sp>
        <p:nvSpPr>
          <p:cNvPr id="5" name="TextBox 4"/>
          <p:cNvSpPr txBox="1"/>
          <p:nvPr/>
        </p:nvSpPr>
        <p:spPr>
          <a:xfrm>
            <a:off x="4607468" y="6402871"/>
            <a:ext cx="4145773"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a:effectLst>
                  <a:outerShdw blurRad="50800" dist="38100" dir="2700000" algn="tl" rotWithShape="0">
                    <a:srgbClr val="000000">
                      <a:alpha val="43000"/>
                    </a:srgbClr>
                  </a:outerShdw>
                </a:effectLst>
              </a:rPr>
              <a:t>/</a:t>
            </a:r>
            <a:r>
              <a:rPr lang="en-US" i="1" dirty="0" err="1" smtClean="0">
                <a:effectLst>
                  <a:outerShdw blurRad="50800" dist="38100" dir="2700000" algn="tl" rotWithShape="0">
                    <a:srgbClr val="000000">
                      <a:alpha val="43000"/>
                    </a:srgbClr>
                  </a:outerShdw>
                </a:effectLst>
              </a:rPr>
              <a:t>madmishmac</a:t>
            </a:r>
            <a:r>
              <a:rPr lang="en-US" i="1" dirty="0" smtClean="0">
                <a:effectLst>
                  <a:outerShdw blurRad="50800" dist="38100" dir="2700000" algn="tl" rotWithShape="0">
                    <a:srgbClr val="000000">
                      <a:alpha val="43000"/>
                    </a:srgbClr>
                  </a:outerShdw>
                </a:effectLst>
              </a:rPr>
              <a:t>/7180307569</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10399863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childTnLst>
                                </p:cTn>
                              </p:par>
                            </p:childTnLst>
                          </p:cTn>
                        </p:par>
                        <p:par>
                          <p:cTn id="22" fill="hold">
                            <p:stCondLst>
                              <p:cond delay="6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accent3">
                <a:shade val="45000"/>
                <a:satMod val="135000"/>
              </a:schemeClr>
              <a:prstClr val="white"/>
            </a:duotone>
          </a:blip>
          <a:stretch>
            <a:fillRect/>
          </a:stretch>
        </p:blipFill>
        <p:spPr>
          <a:xfrm>
            <a:off x="741136" y="1466850"/>
            <a:ext cx="7661728" cy="3924300"/>
          </a:xfrm>
          <a:prstGeom prst="rect">
            <a:avLst/>
          </a:prstGeom>
        </p:spPr>
      </p:pic>
    </p:spTree>
    <p:extLst>
      <p:ext uri="{BB962C8B-B14F-4D97-AF65-F5344CB8AC3E}">
        <p14:creationId xmlns:p14="http://schemas.microsoft.com/office/powerpoint/2010/main" val="382578120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2">
                <a:shade val="45000"/>
                <a:satMod val="135000"/>
              </a:schemeClr>
              <a:prstClr val="white"/>
            </a:duotone>
          </a:blip>
          <a:stretch>
            <a:fillRect/>
          </a:stretch>
        </p:blipFill>
        <p:spPr>
          <a:xfrm>
            <a:off x="2470150" y="1422689"/>
            <a:ext cx="4203700" cy="4012623"/>
          </a:xfrm>
          <a:prstGeom prst="rect">
            <a:avLst/>
          </a:prstGeom>
        </p:spPr>
      </p:pic>
    </p:spTree>
    <p:extLst>
      <p:ext uri="{BB962C8B-B14F-4D97-AF65-F5344CB8AC3E}">
        <p14:creationId xmlns:p14="http://schemas.microsoft.com/office/powerpoint/2010/main" val="50603152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27723" y="2644170"/>
            <a:ext cx="4288554" cy="1569660"/>
          </a:xfrm>
          <a:prstGeom prst="rect">
            <a:avLst/>
          </a:prstGeom>
          <a:noFill/>
        </p:spPr>
        <p:txBody>
          <a:bodyPr wrap="none" rtlCol="0">
            <a:spAutoFit/>
          </a:bodyPr>
          <a:lstStyle/>
          <a:p>
            <a:pPr algn="ctr"/>
            <a:r>
              <a:rPr lang="en-US" sz="9600" dirty="0" err="1" smtClean="0">
                <a:latin typeface="Helvetica"/>
                <a:cs typeface="Helvetica"/>
              </a:rPr>
              <a:t>micro</a:t>
            </a:r>
            <a:r>
              <a:rPr lang="en-US" sz="9600" dirty="0" err="1" smtClean="0">
                <a:solidFill>
                  <a:srgbClr val="FF0000"/>
                </a:solidFill>
                <a:latin typeface="Helvetica"/>
                <a:cs typeface="Helvetica"/>
              </a:rPr>
              <a:t>rb</a:t>
            </a:r>
            <a:endParaRPr lang="en-US" sz="9600" dirty="0">
              <a:solidFill>
                <a:srgbClr val="FF0000"/>
              </a:solidFill>
              <a:latin typeface="Helvetica"/>
              <a:cs typeface="Helvetica"/>
            </a:endParaRPr>
          </a:p>
        </p:txBody>
      </p:sp>
      <p:sp>
        <p:nvSpPr>
          <p:cNvPr id="2" name="Rectangle 1"/>
          <p:cNvSpPr/>
          <p:nvPr/>
        </p:nvSpPr>
        <p:spPr>
          <a:xfrm>
            <a:off x="2286000" y="4906247"/>
            <a:ext cx="4572000" cy="369332"/>
          </a:xfrm>
          <a:prstGeom prst="rect">
            <a:avLst/>
          </a:prstGeom>
        </p:spPr>
        <p:txBody>
          <a:bodyPr>
            <a:spAutoFit/>
          </a:bodyPr>
          <a:lstStyle/>
          <a:p>
            <a:pPr algn="ctr"/>
            <a:r>
              <a:rPr lang="en-US" dirty="0" smtClean="0">
                <a:latin typeface="Helvetica"/>
                <a:cs typeface="Helvetica"/>
              </a:rPr>
              <a:t>no gem too small</a:t>
            </a:r>
            <a:endParaRPr lang="en-US" dirty="0">
              <a:solidFill>
                <a:srgbClr val="558ED5"/>
              </a:solidFill>
              <a:latin typeface="Helvetica"/>
              <a:cs typeface="Helvetica"/>
            </a:endParaRPr>
          </a:p>
        </p:txBody>
      </p:sp>
    </p:spTree>
    <p:extLst>
      <p:ext uri="{BB962C8B-B14F-4D97-AF65-F5344CB8AC3E}">
        <p14:creationId xmlns:p14="http://schemas.microsoft.com/office/powerpoint/2010/main" val="400709124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871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9181" y="1"/>
            <a:ext cx="9999251" cy="6858000"/>
          </a:xfrm>
          <a:prstGeom prst="rect">
            <a:avLst/>
          </a:prstGeom>
        </p:spPr>
      </p:pic>
      <p:sp>
        <p:nvSpPr>
          <p:cNvPr id="2" name="Title 1"/>
          <p:cNvSpPr>
            <a:spLocks noGrp="1"/>
          </p:cNvSpPr>
          <p:nvPr>
            <p:ph type="ctrTitle"/>
          </p:nvPr>
        </p:nvSpPr>
        <p:spPr>
          <a:xfrm>
            <a:off x="0" y="1"/>
            <a:ext cx="9144000" cy="6858000"/>
          </a:xfrm>
          <a:solidFill>
            <a:schemeClr val="bg1">
              <a:alpha val="50000"/>
            </a:schemeClr>
          </a:solidFill>
        </p:spPr>
        <p:txBody>
          <a:bodyPr>
            <a:noAutofit/>
          </a:bodyPr>
          <a:lstStyle/>
          <a:p>
            <a:r>
              <a:rPr lang="en-US" sz="7200" dirty="0" smtClean="0">
                <a:ln w="18415" cmpd="sng">
                  <a:solidFill>
                    <a:srgbClr val="FFFFFF"/>
                  </a:solidFill>
                  <a:prstDash val="solid"/>
                </a:ln>
                <a:solidFill>
                  <a:srgbClr val="FFFFFF"/>
                </a:solidFill>
                <a:effectLst>
                  <a:glow rad="50800">
                    <a:schemeClr val="bg1">
                      <a:alpha val="75000"/>
                    </a:schemeClr>
                  </a:glow>
                  <a:outerShdw blurRad="50800" dist="38100" dir="2700000" algn="tl" rotWithShape="0">
                    <a:schemeClr val="bg1">
                      <a:alpha val="40000"/>
                    </a:schemeClr>
                  </a:outerShdw>
                </a:effectLst>
                <a:latin typeface="Helvetica"/>
                <a:cs typeface="Helvetica"/>
              </a:rPr>
              <a:t>better || worse</a:t>
            </a:r>
            <a:endParaRPr lang="en-US" sz="7200" dirty="0">
              <a:ln w="18415" cmpd="sng">
                <a:solidFill>
                  <a:srgbClr val="FFFFFF"/>
                </a:solidFill>
                <a:prstDash val="solid"/>
              </a:ln>
              <a:solidFill>
                <a:srgbClr val="FFFFFF"/>
              </a:solidFill>
              <a:effectLst>
                <a:glow rad="50800">
                  <a:schemeClr val="bg1">
                    <a:alpha val="75000"/>
                  </a:schemeClr>
                </a:glow>
                <a:outerShdw blurRad="50800" dist="38100" dir="2700000" algn="tl" rotWithShape="0">
                  <a:schemeClr val="bg1">
                    <a:alpha val="40000"/>
                  </a:schemeClr>
                </a:outerShdw>
              </a:effectLst>
              <a:latin typeface="Helvetica"/>
              <a:cs typeface="Helvetica"/>
            </a:endParaRPr>
          </a:p>
        </p:txBody>
      </p:sp>
      <p:sp>
        <p:nvSpPr>
          <p:cNvPr id="5" name="TextBox 4"/>
          <p:cNvSpPr txBox="1"/>
          <p:nvPr/>
        </p:nvSpPr>
        <p:spPr>
          <a:xfrm>
            <a:off x="4283189" y="6402871"/>
            <a:ext cx="4470052"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smtClean="0">
                <a:effectLst>
                  <a:outerShdw blurRad="50800" dist="38100" dir="2700000" algn="tl" rotWithShape="0">
                    <a:srgbClr val="000000">
                      <a:alpha val="43000"/>
                    </a:srgbClr>
                  </a:outerShdw>
                </a:effectLst>
              </a:rPr>
              <a:t>/19779889</a:t>
            </a:r>
            <a:r>
              <a:rPr lang="en-US" i="1" dirty="0">
                <a:effectLst>
                  <a:outerShdw blurRad="50800" dist="38100" dir="2700000" algn="tl" rotWithShape="0">
                    <a:srgbClr val="000000">
                      <a:alpha val="43000"/>
                    </a:srgbClr>
                  </a:outerShdw>
                </a:effectLst>
              </a:rPr>
              <a:t>@</a:t>
            </a:r>
            <a:r>
              <a:rPr lang="en-US" i="1" dirty="0" smtClean="0">
                <a:effectLst>
                  <a:outerShdw blurRad="50800" dist="38100" dir="2700000" algn="tl" rotWithShape="0">
                    <a:srgbClr val="000000">
                      <a:alpha val="43000"/>
                    </a:srgbClr>
                  </a:outerShdw>
                </a:effectLst>
              </a:rPr>
              <a:t>N00/12910103635</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45869665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9144000"/>
          </a:xfrm>
          <a:prstGeom prst="rect">
            <a:avLst/>
          </a:prstGeom>
        </p:spPr>
      </p:pic>
      <p:sp>
        <p:nvSpPr>
          <p:cNvPr id="2" name="Title 1"/>
          <p:cNvSpPr>
            <a:spLocks noGrp="1"/>
          </p:cNvSpPr>
          <p:nvPr>
            <p:ph type="ctrTitle"/>
          </p:nvPr>
        </p:nvSpPr>
        <p:spPr>
          <a:xfrm>
            <a:off x="0" y="1"/>
            <a:ext cx="9144000" cy="6858000"/>
          </a:xfrm>
          <a:solidFill>
            <a:schemeClr val="bg1">
              <a:alpha val="50000"/>
            </a:schemeClr>
          </a:solidFill>
        </p:spPr>
        <p:txBody>
          <a:bodyPr>
            <a:noAutofit/>
          </a:bodyPr>
          <a:lstStyle/>
          <a:p>
            <a:pPr>
              <a:lnSpc>
                <a:spcPct val="150000"/>
              </a:lnSpc>
            </a:pPr>
            <a:r>
              <a:rPr lang="en-US" sz="5400" dirty="0" smtClean="0">
                <a:ln w="18415" cmpd="sng">
                  <a:solidFill>
                    <a:srgbClr val="FFFFFF"/>
                  </a:solidFill>
                  <a:prstDash val="solid"/>
                </a:ln>
                <a:solidFill>
                  <a:srgbClr val="FFFFFF"/>
                </a:solidFill>
                <a:effectLst>
                  <a:glow rad="50800">
                    <a:schemeClr val="bg1">
                      <a:alpha val="75000"/>
                    </a:schemeClr>
                  </a:glow>
                  <a:outerShdw blurRad="50800" dist="38100" dir="2700000" algn="tl" rotWithShape="0">
                    <a:schemeClr val="bg1">
                      <a:alpha val="40000"/>
                    </a:schemeClr>
                  </a:outerShdw>
                </a:effectLst>
                <a:latin typeface="Helvetica"/>
                <a:cs typeface="Helvetica"/>
              </a:rPr>
              <a:t>“one project’s junk is another project’s treasure”</a:t>
            </a:r>
            <a:endParaRPr lang="en-US" sz="5400" dirty="0">
              <a:ln w="18415" cmpd="sng">
                <a:solidFill>
                  <a:srgbClr val="FFFFFF"/>
                </a:solidFill>
                <a:prstDash val="solid"/>
              </a:ln>
              <a:solidFill>
                <a:srgbClr val="FFFFFF"/>
              </a:solidFill>
              <a:effectLst>
                <a:glow rad="50800">
                  <a:schemeClr val="bg1">
                    <a:alpha val="75000"/>
                  </a:schemeClr>
                </a:glow>
                <a:outerShdw blurRad="50800" dist="38100" dir="2700000" algn="tl" rotWithShape="0">
                  <a:schemeClr val="bg1">
                    <a:alpha val="40000"/>
                  </a:schemeClr>
                </a:outerShdw>
              </a:effectLst>
              <a:latin typeface="Helvetica"/>
              <a:cs typeface="Helvetica"/>
            </a:endParaRPr>
          </a:p>
        </p:txBody>
      </p:sp>
      <p:sp>
        <p:nvSpPr>
          <p:cNvPr id="5" name="TextBox 4"/>
          <p:cNvSpPr txBox="1"/>
          <p:nvPr/>
        </p:nvSpPr>
        <p:spPr>
          <a:xfrm>
            <a:off x="4553421" y="6402871"/>
            <a:ext cx="4199820" cy="369332"/>
          </a:xfrm>
          <a:prstGeom prst="rect">
            <a:avLst/>
          </a:prstGeom>
          <a:noFill/>
        </p:spPr>
        <p:txBody>
          <a:bodyPr wrap="square" rtlCol="0">
            <a:spAutoFit/>
          </a:bodyPr>
          <a:lstStyle/>
          <a:p>
            <a:pPr algn="r"/>
            <a:r>
              <a:rPr lang="en-US" i="1" dirty="0" err="1">
                <a:effectLst>
                  <a:outerShdw blurRad="50800" dist="38100" dir="2700000" algn="tl" rotWithShape="0">
                    <a:srgbClr val="000000">
                      <a:alpha val="43000"/>
                    </a:srgbClr>
                  </a:outerShdw>
                </a:effectLst>
              </a:rPr>
              <a:t>flickr.com</a:t>
            </a:r>
            <a:r>
              <a:rPr lang="en-US" i="1" dirty="0">
                <a:effectLst>
                  <a:outerShdw blurRad="50800" dist="38100" dir="2700000" algn="tl" rotWithShape="0">
                    <a:srgbClr val="000000">
                      <a:alpha val="43000"/>
                    </a:srgbClr>
                  </a:outerShdw>
                </a:effectLst>
              </a:rPr>
              <a:t>/</a:t>
            </a:r>
            <a:r>
              <a:rPr lang="fi-FI" i="1" dirty="0">
                <a:effectLst>
                  <a:outerShdw blurRad="50800" dist="38100" dir="2700000" algn="tl" rotWithShape="0">
                    <a:srgbClr val="000000">
                      <a:alpha val="43000"/>
                    </a:srgbClr>
                  </a:outerShdw>
                </a:effectLst>
              </a:rPr>
              <a:t>calliope/9070783026</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316266279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lliope-9070783026_a7fb35d113_o.jpg"/>
          <p:cNvPicPr>
            <a:picLocks noChangeAspect="1"/>
          </p:cNvPicPr>
          <p:nvPr/>
        </p:nvPicPr>
        <p:blipFill rotWithShape="1">
          <a:blip r:embed="rId3" cstate="screen">
            <a:extLst>
              <a:ext uri="{28A0092B-C50C-407E-A947-70E740481C1C}">
                <a14:useLocalDpi xmlns:a14="http://schemas.microsoft.com/office/drawing/2010/main"/>
              </a:ext>
            </a:extLst>
          </a:blip>
          <a:srcRect t="-1"/>
          <a:stretch/>
        </p:blipFill>
        <p:spPr>
          <a:xfrm>
            <a:off x="0" y="1"/>
            <a:ext cx="9144000" cy="6858000"/>
          </a:xfrm>
          <a:prstGeom prst="rect">
            <a:avLst/>
          </a:prstGeom>
        </p:spPr>
      </p:pic>
      <p:sp>
        <p:nvSpPr>
          <p:cNvPr id="2" name="Title 1"/>
          <p:cNvSpPr>
            <a:spLocks noGrp="1"/>
          </p:cNvSpPr>
          <p:nvPr>
            <p:ph type="ctrTitle"/>
          </p:nvPr>
        </p:nvSpPr>
        <p:spPr>
          <a:xfrm>
            <a:off x="0" y="1"/>
            <a:ext cx="9144000" cy="6858000"/>
          </a:xfrm>
          <a:solidFill>
            <a:schemeClr val="bg1">
              <a:alpha val="50000"/>
            </a:schemeClr>
          </a:solidFill>
        </p:spPr>
        <p:txBody>
          <a:bodyPr>
            <a:noAutofit/>
          </a:bodyPr>
          <a:lstStyle/>
          <a:p>
            <a:r>
              <a:rPr lang="en-US" sz="16600" dirty="0" smtClean="0">
                <a:ln w="18415" cmpd="sng">
                  <a:solidFill>
                    <a:srgbClr val="FFFFFF"/>
                  </a:solidFill>
                  <a:prstDash val="solid"/>
                </a:ln>
                <a:solidFill>
                  <a:srgbClr val="FFFFFF"/>
                </a:solidFill>
                <a:effectLst>
                  <a:outerShdw blurRad="50800" dist="38100" dir="2700000" algn="tl" rotWithShape="0">
                    <a:schemeClr val="bg1">
                      <a:alpha val="40000"/>
                    </a:schemeClr>
                  </a:outerShdw>
                </a:effectLst>
                <a:latin typeface="Helvetica"/>
                <a:cs typeface="Helvetica"/>
              </a:rPr>
              <a:t>JUNK</a:t>
            </a:r>
            <a:endParaRPr lang="en-US" sz="16600" dirty="0">
              <a:ln w="18415" cmpd="sng">
                <a:solidFill>
                  <a:srgbClr val="FFFFFF"/>
                </a:solidFill>
                <a:prstDash val="solid"/>
              </a:ln>
              <a:solidFill>
                <a:srgbClr val="FFFFFF"/>
              </a:solidFill>
              <a:effectLst>
                <a:outerShdw blurRad="50800" dist="38100" dir="2700000" algn="tl" rotWithShape="0">
                  <a:schemeClr val="bg1">
                    <a:alpha val="40000"/>
                  </a:schemeClr>
                </a:outerShdw>
              </a:effectLst>
              <a:latin typeface="Helvetica"/>
              <a:cs typeface="Helvetica"/>
            </a:endParaRPr>
          </a:p>
        </p:txBody>
      </p:sp>
      <p:sp>
        <p:nvSpPr>
          <p:cNvPr id="5" name="TextBox 4"/>
          <p:cNvSpPr txBox="1"/>
          <p:nvPr/>
        </p:nvSpPr>
        <p:spPr>
          <a:xfrm>
            <a:off x="4350747" y="6402871"/>
            <a:ext cx="4402494" cy="369332"/>
          </a:xfrm>
          <a:prstGeom prst="rect">
            <a:avLst/>
          </a:prstGeom>
          <a:noFill/>
        </p:spPr>
        <p:txBody>
          <a:bodyPr wrap="square" rtlCol="0">
            <a:spAutoFit/>
          </a:bodyPr>
          <a:lstStyle/>
          <a:p>
            <a:pPr algn="r"/>
            <a:r>
              <a:rPr lang="en-US" i="1" dirty="0" err="1">
                <a:effectLst>
                  <a:outerShdw blurRad="50800" dist="38100" dir="2700000" algn="tl" rotWithShape="0">
                    <a:srgbClr val="000000">
                      <a:alpha val="43000"/>
                    </a:srgbClr>
                  </a:outerShdw>
                </a:effectLst>
              </a:rPr>
              <a:t>flickr.com</a:t>
            </a:r>
            <a:r>
              <a:rPr lang="en-US" i="1" dirty="0">
                <a:effectLst>
                  <a:outerShdw blurRad="50800" dist="38100" dir="2700000" algn="tl" rotWithShape="0">
                    <a:srgbClr val="000000">
                      <a:alpha val="43000"/>
                    </a:srgbClr>
                  </a:outerShdw>
                </a:effectLst>
              </a:rPr>
              <a:t>/</a:t>
            </a:r>
            <a:r>
              <a:rPr lang="fi-FI" i="1" dirty="0">
                <a:effectLst>
                  <a:outerShdw blurRad="50800" dist="38100" dir="2700000" algn="tl" rotWithShape="0">
                    <a:srgbClr val="000000">
                      <a:alpha val="43000"/>
                    </a:srgbClr>
                  </a:outerShdw>
                </a:effectLst>
              </a:rPr>
              <a:t>calliope/9070783026</a:t>
            </a:r>
            <a:endParaRPr lang="en-US" i="1" dirty="0">
              <a:effectLst>
                <a:outerShdw blurRad="50800" dist="38100" dir="2700000" algn="tl" rotWithShape="0">
                  <a:srgbClr val="000000">
                    <a:alpha val="43000"/>
                  </a:srgbClr>
                </a:outerShdw>
              </a:effectLst>
            </a:endParaRPr>
          </a:p>
        </p:txBody>
      </p:sp>
      <p:sp>
        <p:nvSpPr>
          <p:cNvPr id="3" name="TextBox 2"/>
          <p:cNvSpPr txBox="1"/>
          <p:nvPr/>
        </p:nvSpPr>
        <p:spPr>
          <a:xfrm>
            <a:off x="2658512" y="5336439"/>
            <a:ext cx="3826989" cy="707886"/>
          </a:xfrm>
          <a:prstGeom prst="rect">
            <a:avLst/>
          </a:prstGeom>
          <a:noFill/>
        </p:spPr>
        <p:txBody>
          <a:bodyPr wrap="none" rtlCol="0">
            <a:spAutoFit/>
          </a:bodyPr>
          <a:lstStyle/>
          <a:p>
            <a:pPr algn="ctr"/>
            <a:r>
              <a:rPr lang="en-US" sz="4000" dirty="0" smtClean="0">
                <a:effectLst>
                  <a:glow rad="393700">
                    <a:schemeClr val="bg1">
                      <a:alpha val="28000"/>
                    </a:schemeClr>
                  </a:glow>
                  <a:outerShdw blurRad="50800" dist="38100" dir="2700000" algn="tl" rotWithShape="0">
                    <a:srgbClr val="000000">
                      <a:alpha val="43000"/>
                    </a:srgbClr>
                  </a:outerShdw>
                </a:effectLst>
              </a:rPr>
              <a:t>@</a:t>
            </a:r>
            <a:r>
              <a:rPr lang="en-US" sz="4000" dirty="0" err="1" smtClean="0">
                <a:effectLst>
                  <a:glow rad="393700">
                    <a:schemeClr val="bg1">
                      <a:alpha val="28000"/>
                    </a:schemeClr>
                  </a:glow>
                  <a:outerShdw blurRad="50800" dist="38100" dir="2700000" algn="tl" rotWithShape="0">
                    <a:srgbClr val="000000">
                      <a:alpha val="43000"/>
                    </a:srgbClr>
                  </a:outerShdw>
                </a:effectLst>
              </a:rPr>
              <a:t>franklinwebber</a:t>
            </a:r>
            <a:endParaRPr lang="en-US" sz="4000" dirty="0">
              <a:effectLst>
                <a:glow rad="393700">
                  <a:schemeClr val="bg1">
                    <a:alpha val="28000"/>
                  </a:schemeClr>
                </a:glow>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51879835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3138" y="-34352"/>
            <a:ext cx="10581706" cy="7054471"/>
          </a:xfrm>
          <a:prstGeom prst="rect">
            <a:avLst/>
          </a:prstGeom>
          <a:solidFill>
            <a:schemeClr val="tx1"/>
          </a:solidFill>
          <a:effectLst/>
        </p:spPr>
      </p:pic>
      <p:sp>
        <p:nvSpPr>
          <p:cNvPr id="8" name="Rectangle 7"/>
          <p:cNvSpPr/>
          <p:nvPr/>
        </p:nvSpPr>
        <p:spPr>
          <a:xfrm>
            <a:off x="-27024" y="0"/>
            <a:ext cx="9144000" cy="7020120"/>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6600" dirty="0"/>
              <a:t>sass/sass</a:t>
            </a:r>
          </a:p>
        </p:txBody>
      </p:sp>
      <p:sp>
        <p:nvSpPr>
          <p:cNvPr id="6" name="Freeform 5"/>
          <p:cNvSpPr/>
          <p:nvPr/>
        </p:nvSpPr>
        <p:spPr>
          <a:xfrm>
            <a:off x="1770189"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a:solidFill>
            <a:schemeClr val="tx1">
              <a:lumMod val="65000"/>
            </a:schemeClr>
          </a:solidFill>
          <a:ln w="12700" cmpd="sng">
            <a:solidFill>
              <a:srgbClr val="7F7F7F"/>
            </a:solidFill>
          </a:ln>
        </p:spPr>
        <p:style>
          <a:lnRef idx="1">
            <a:schemeClr val="dk1"/>
          </a:lnRef>
          <a:fillRef idx="2">
            <a:schemeClr val="dk1"/>
          </a:fillRef>
          <a:effectRef idx="1">
            <a:schemeClr val="dk1"/>
          </a:effectRef>
          <a:fontRef idx="minor">
            <a:schemeClr val="dk1">
              <a:hueOff val="0"/>
              <a:satOff val="0"/>
              <a:lumOff val="0"/>
              <a:alphaOff val="0"/>
            </a:schemeClr>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2.37</a:t>
            </a:r>
            <a:endParaRPr lang="en-US" sz="4400" b="0" kern="1200" cap="none" spc="0" dirty="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endParaRPr>
          </a:p>
        </p:txBody>
      </p:sp>
      <p:sp>
        <p:nvSpPr>
          <p:cNvPr id="7" name="Freeform 6"/>
          <p:cNvSpPr/>
          <p:nvPr/>
        </p:nvSpPr>
        <p:spPr>
          <a:xfrm>
            <a:off x="382795"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Core</a:t>
            </a:r>
            <a:endParaRPr lang="en-US" sz="2800" kern="1200" dirty="0"/>
          </a:p>
        </p:txBody>
      </p:sp>
      <p:sp>
        <p:nvSpPr>
          <p:cNvPr id="9" name="Freeform 8"/>
          <p:cNvSpPr/>
          <p:nvPr/>
        </p:nvSpPr>
        <p:spPr>
          <a:xfrm>
            <a:off x="6105794"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2.5</a:t>
            </a:r>
            <a:endParaRPr lang="en-US" sz="44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a:cs typeface="Helvetica"/>
            </a:endParaRPr>
          </a:p>
        </p:txBody>
      </p:sp>
      <p:sp>
        <p:nvSpPr>
          <p:cNvPr id="10" name="Freeform 9"/>
          <p:cNvSpPr/>
          <p:nvPr/>
        </p:nvSpPr>
        <p:spPr>
          <a:xfrm>
            <a:off x="4718400"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Junk</a:t>
            </a:r>
            <a:endParaRPr lang="en-US" sz="3200" kern="1200" dirty="0"/>
          </a:p>
        </p:txBody>
      </p:sp>
      <p:sp>
        <p:nvSpPr>
          <p:cNvPr id="5" name="TextBox 4"/>
          <p:cNvSpPr txBox="1"/>
          <p:nvPr/>
        </p:nvSpPr>
        <p:spPr>
          <a:xfrm>
            <a:off x="4891212" y="6402871"/>
            <a:ext cx="3862029"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a:effectLst>
                  <a:outerShdw blurRad="50800" dist="38100" dir="2700000" algn="tl" rotWithShape="0">
                    <a:srgbClr val="000000">
                      <a:alpha val="43000"/>
                    </a:srgbClr>
                  </a:outerShdw>
                </a:effectLst>
              </a:rPr>
              <a:t>/</a:t>
            </a:r>
            <a:r>
              <a:rPr lang="en-US" i="1" dirty="0" err="1" smtClean="0">
                <a:effectLst>
                  <a:outerShdw blurRad="50800" dist="38100" dir="2700000" algn="tl" rotWithShape="0">
                    <a:srgbClr val="000000">
                      <a:alpha val="43000"/>
                    </a:srgbClr>
                  </a:outerShdw>
                </a:effectLst>
              </a:rPr>
              <a:t>madmishmac</a:t>
            </a:r>
            <a:r>
              <a:rPr lang="en-US" i="1" dirty="0" smtClean="0">
                <a:effectLst>
                  <a:outerShdw blurRad="50800" dist="38100" dir="2700000" algn="tl" rotWithShape="0">
                    <a:srgbClr val="000000">
                      <a:alpha val="43000"/>
                    </a:srgbClr>
                  </a:outerShdw>
                </a:effectLst>
              </a:rPr>
              <a:t>/7180306927</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361087668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childTnLst>
                                </p:cTn>
                              </p:par>
                            </p:childTnLst>
                          </p:cTn>
                        </p:par>
                        <p:par>
                          <p:cTn id="22" fill="hold">
                            <p:stCondLst>
                              <p:cond delay="6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187" y="-81080"/>
            <a:ext cx="9552727" cy="7164546"/>
          </a:xfrm>
          <a:prstGeom prst="rect">
            <a:avLst/>
          </a:prstGeom>
          <a:solidFill>
            <a:schemeClr val="tx1"/>
          </a:solidFill>
          <a:effectLst/>
        </p:spPr>
      </p:pic>
      <p:sp>
        <p:nvSpPr>
          <p:cNvPr id="8" name="Rectangle 7"/>
          <p:cNvSpPr/>
          <p:nvPr/>
        </p:nvSpPr>
        <p:spPr>
          <a:xfrm>
            <a:off x="-27024" y="0"/>
            <a:ext cx="9144000" cy="7020120"/>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6600" dirty="0" err="1"/>
              <a:t>mitchellh</a:t>
            </a:r>
            <a:r>
              <a:rPr lang="en-US" sz="6600" dirty="0"/>
              <a:t>/vagrant</a:t>
            </a:r>
          </a:p>
        </p:txBody>
      </p:sp>
      <p:sp>
        <p:nvSpPr>
          <p:cNvPr id="6" name="Freeform 5"/>
          <p:cNvSpPr/>
          <p:nvPr/>
        </p:nvSpPr>
        <p:spPr>
          <a:xfrm>
            <a:off x="1770189"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a:solidFill>
            <a:schemeClr val="tx1">
              <a:lumMod val="65000"/>
            </a:schemeClr>
          </a:solidFill>
          <a:ln w="12700" cmpd="sng">
            <a:solidFill>
              <a:srgbClr val="7F7F7F"/>
            </a:solidFill>
          </a:ln>
        </p:spPr>
        <p:style>
          <a:lnRef idx="1">
            <a:schemeClr val="dk1"/>
          </a:lnRef>
          <a:fillRef idx="2">
            <a:schemeClr val="dk1"/>
          </a:fillRef>
          <a:effectRef idx="1">
            <a:schemeClr val="dk1"/>
          </a:effectRef>
          <a:fontRef idx="minor">
            <a:schemeClr val="dk1">
              <a:hueOff val="0"/>
              <a:satOff val="0"/>
              <a:lumOff val="0"/>
              <a:alphaOff val="0"/>
            </a:schemeClr>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3.62</a:t>
            </a:r>
            <a:endParaRPr lang="en-US" sz="4400" b="0" kern="1200" cap="none" spc="0" dirty="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endParaRPr>
          </a:p>
        </p:txBody>
      </p:sp>
      <p:sp>
        <p:nvSpPr>
          <p:cNvPr id="7" name="Freeform 6"/>
          <p:cNvSpPr/>
          <p:nvPr/>
        </p:nvSpPr>
        <p:spPr>
          <a:xfrm>
            <a:off x="382795"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Core</a:t>
            </a:r>
            <a:endParaRPr lang="en-US" sz="2800" kern="1200" dirty="0"/>
          </a:p>
        </p:txBody>
      </p:sp>
      <p:sp>
        <p:nvSpPr>
          <p:cNvPr id="9" name="Freeform 8"/>
          <p:cNvSpPr/>
          <p:nvPr/>
        </p:nvSpPr>
        <p:spPr>
          <a:xfrm>
            <a:off x="6105794"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p:spPr>
        <p:style>
          <a:lnRef idx="1">
            <a:schemeClr val="accent2"/>
          </a:lnRef>
          <a:fillRef idx="3">
            <a:schemeClr val="accent2"/>
          </a:fillRef>
          <a:effectRef idx="2">
            <a:schemeClr val="accent2"/>
          </a:effectRef>
          <a:fontRef idx="minor">
            <a:schemeClr val="lt1"/>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3.21</a:t>
            </a:r>
            <a:endParaRPr lang="en-US" sz="44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a:cs typeface="Helvetica"/>
            </a:endParaRPr>
          </a:p>
        </p:txBody>
      </p:sp>
      <p:sp>
        <p:nvSpPr>
          <p:cNvPr id="10" name="Freeform 9"/>
          <p:cNvSpPr/>
          <p:nvPr/>
        </p:nvSpPr>
        <p:spPr>
          <a:xfrm>
            <a:off x="4718400"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Junk</a:t>
            </a:r>
            <a:endParaRPr lang="en-US" sz="3200" kern="1200" dirty="0"/>
          </a:p>
        </p:txBody>
      </p:sp>
      <p:sp>
        <p:nvSpPr>
          <p:cNvPr id="5" name="TextBox 4"/>
          <p:cNvSpPr txBox="1"/>
          <p:nvPr/>
        </p:nvSpPr>
        <p:spPr>
          <a:xfrm>
            <a:off x="4371552" y="6402871"/>
            <a:ext cx="4381689" cy="369332"/>
          </a:xfrm>
          <a:prstGeom prst="rect">
            <a:avLst/>
          </a:prstGeom>
          <a:noFill/>
        </p:spPr>
        <p:txBody>
          <a:bodyPr wrap="square" rtlCol="0">
            <a:spAutoFit/>
          </a:bodyPr>
          <a:lstStyle/>
          <a:p>
            <a:pPr algn="r"/>
            <a:r>
              <a:rPr lang="en-US" i="1" dirty="0" err="1">
                <a:effectLst>
                  <a:outerShdw blurRad="50800" dist="38100" dir="2700000" algn="tl" rotWithShape="0">
                    <a:srgbClr val="000000">
                      <a:alpha val="43000"/>
                    </a:srgbClr>
                  </a:outerShdw>
                </a:effectLst>
              </a:rPr>
              <a:t>f</a:t>
            </a:r>
            <a:r>
              <a:rPr lang="en-US" i="1" dirty="0" err="1" smtClean="0">
                <a:effectLst>
                  <a:outerShdw blurRad="50800" dist="38100" dir="2700000" algn="tl" rotWithShape="0">
                    <a:srgbClr val="000000">
                      <a:alpha val="43000"/>
                    </a:srgbClr>
                  </a:outerShdw>
                </a:effectLst>
              </a:rPr>
              <a:t>lickr.com</a:t>
            </a:r>
            <a:r>
              <a:rPr lang="en-US" i="1" dirty="0">
                <a:effectLst>
                  <a:outerShdw blurRad="50800" dist="38100" dir="2700000" algn="tl" rotWithShape="0">
                    <a:srgbClr val="000000">
                      <a:alpha val="43000"/>
                    </a:srgbClr>
                  </a:outerShdw>
                </a:effectLst>
              </a:rPr>
              <a:t>/11746801@</a:t>
            </a:r>
            <a:r>
              <a:rPr lang="en-US" i="1" dirty="0" smtClean="0">
                <a:effectLst>
                  <a:outerShdw blurRad="50800" dist="38100" dir="2700000" algn="tl" rotWithShape="0">
                    <a:srgbClr val="000000">
                      <a:alpha val="43000"/>
                    </a:srgbClr>
                  </a:outerShdw>
                </a:effectLst>
              </a:rPr>
              <a:t>N04/12761961524</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375845372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childTnLst>
                                </p:cTn>
                              </p:par>
                            </p:childTnLst>
                          </p:cTn>
                        </p:par>
                        <p:par>
                          <p:cTn id="22" fill="hold">
                            <p:stCondLst>
                              <p:cond delay="6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5266" y="-34352"/>
            <a:ext cx="9405961" cy="7054471"/>
          </a:xfrm>
          <a:prstGeom prst="rect">
            <a:avLst/>
          </a:prstGeom>
          <a:solidFill>
            <a:schemeClr val="tx1"/>
          </a:solidFill>
          <a:effectLst/>
        </p:spPr>
      </p:pic>
      <p:sp>
        <p:nvSpPr>
          <p:cNvPr id="8" name="Rectangle 7"/>
          <p:cNvSpPr/>
          <p:nvPr/>
        </p:nvSpPr>
        <p:spPr>
          <a:xfrm>
            <a:off x="-27024" y="0"/>
            <a:ext cx="9144000" cy="7020120"/>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6600" dirty="0"/>
              <a:t>t</a:t>
            </a:r>
            <a:r>
              <a:rPr lang="en-US" sz="6600" dirty="0" smtClean="0"/>
              <a:t>est-kitchen/test-kitchen</a:t>
            </a:r>
            <a:endParaRPr lang="en-US" sz="6600" dirty="0"/>
          </a:p>
        </p:txBody>
      </p:sp>
      <p:sp>
        <p:nvSpPr>
          <p:cNvPr id="6" name="Freeform 5"/>
          <p:cNvSpPr/>
          <p:nvPr/>
        </p:nvSpPr>
        <p:spPr>
          <a:xfrm>
            <a:off x="1770189"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a:solidFill>
            <a:schemeClr val="tx1">
              <a:lumMod val="65000"/>
            </a:schemeClr>
          </a:solidFill>
          <a:ln w="12700" cmpd="sng">
            <a:solidFill>
              <a:srgbClr val="7F7F7F"/>
            </a:solidFill>
          </a:ln>
        </p:spPr>
        <p:style>
          <a:lnRef idx="1">
            <a:schemeClr val="dk1"/>
          </a:lnRef>
          <a:fillRef idx="2">
            <a:schemeClr val="dk1"/>
          </a:fillRef>
          <a:effectRef idx="1">
            <a:schemeClr val="dk1"/>
          </a:effectRef>
          <a:fontRef idx="minor">
            <a:schemeClr val="dk1">
              <a:hueOff val="0"/>
              <a:satOff val="0"/>
              <a:lumOff val="0"/>
              <a:alphaOff val="0"/>
            </a:schemeClr>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3.44</a:t>
            </a:r>
            <a:endParaRPr lang="en-US" sz="4400" b="0" kern="1200" cap="none" spc="0" dirty="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endParaRPr>
          </a:p>
        </p:txBody>
      </p:sp>
      <p:sp>
        <p:nvSpPr>
          <p:cNvPr id="7" name="Freeform 6"/>
          <p:cNvSpPr/>
          <p:nvPr/>
        </p:nvSpPr>
        <p:spPr>
          <a:xfrm>
            <a:off x="382795"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Core</a:t>
            </a:r>
            <a:endParaRPr lang="en-US" sz="2800" kern="1200" dirty="0"/>
          </a:p>
        </p:txBody>
      </p:sp>
      <p:sp>
        <p:nvSpPr>
          <p:cNvPr id="9" name="Freeform 8"/>
          <p:cNvSpPr/>
          <p:nvPr/>
        </p:nvSpPr>
        <p:spPr>
          <a:xfrm>
            <a:off x="6105794"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p:spPr>
        <p:style>
          <a:lnRef idx="1">
            <a:schemeClr val="accent2"/>
          </a:lnRef>
          <a:fillRef idx="3">
            <a:schemeClr val="accent2"/>
          </a:fillRef>
          <a:effectRef idx="2">
            <a:schemeClr val="accent2"/>
          </a:effectRef>
          <a:fontRef idx="minor">
            <a:schemeClr val="lt1"/>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3.28</a:t>
            </a:r>
            <a:endParaRPr lang="en-US" sz="44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a:cs typeface="Helvetica"/>
            </a:endParaRPr>
          </a:p>
        </p:txBody>
      </p:sp>
      <p:sp>
        <p:nvSpPr>
          <p:cNvPr id="10" name="Freeform 9"/>
          <p:cNvSpPr/>
          <p:nvPr/>
        </p:nvSpPr>
        <p:spPr>
          <a:xfrm>
            <a:off x="4718400"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Junk</a:t>
            </a:r>
            <a:endParaRPr lang="en-US" sz="3200" kern="1200" dirty="0"/>
          </a:p>
        </p:txBody>
      </p:sp>
      <p:sp>
        <p:nvSpPr>
          <p:cNvPr id="5" name="TextBox 4"/>
          <p:cNvSpPr txBox="1"/>
          <p:nvPr/>
        </p:nvSpPr>
        <p:spPr>
          <a:xfrm>
            <a:off x="4718400" y="6402871"/>
            <a:ext cx="4034841"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a:effectLst>
                  <a:outerShdw blurRad="50800" dist="38100" dir="2700000" algn="tl" rotWithShape="0">
                    <a:srgbClr val="000000">
                      <a:alpha val="43000"/>
                    </a:srgbClr>
                  </a:outerShdw>
                </a:effectLst>
              </a:rPr>
              <a:t>/</a:t>
            </a:r>
            <a:r>
              <a:rPr lang="en-US" i="1" dirty="0" err="1" smtClean="0">
                <a:effectLst>
                  <a:outerShdw blurRad="50800" dist="38100" dir="2700000" algn="tl" rotWithShape="0">
                    <a:srgbClr val="000000">
                      <a:alpha val="43000"/>
                    </a:srgbClr>
                  </a:outerShdw>
                </a:effectLst>
              </a:rPr>
              <a:t>willowherb</a:t>
            </a:r>
            <a:r>
              <a:rPr lang="en-US" i="1" dirty="0" smtClean="0">
                <a:effectLst>
                  <a:outerShdw blurRad="50800" dist="38100" dir="2700000" algn="tl" rotWithShape="0">
                    <a:srgbClr val="000000">
                      <a:alpha val="43000"/>
                    </a:srgbClr>
                  </a:outerShdw>
                </a:effectLst>
              </a:rPr>
              <a:t>/2482229479</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272813226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childTnLst>
                                </p:cTn>
                              </p:par>
                            </p:childTnLst>
                          </p:cTn>
                        </p:par>
                        <p:par>
                          <p:cTn id="22" fill="hold">
                            <p:stCondLst>
                              <p:cond delay="6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3138" y="-34352"/>
            <a:ext cx="10581706" cy="7054471"/>
          </a:xfrm>
          <a:prstGeom prst="rect">
            <a:avLst/>
          </a:prstGeom>
          <a:solidFill>
            <a:schemeClr val="tx1"/>
          </a:solidFill>
          <a:effectLst/>
        </p:spPr>
      </p:pic>
      <p:sp>
        <p:nvSpPr>
          <p:cNvPr id="8" name="Rectangle 7"/>
          <p:cNvSpPr/>
          <p:nvPr/>
        </p:nvSpPr>
        <p:spPr>
          <a:xfrm>
            <a:off x="-27024" y="0"/>
            <a:ext cx="9144000" cy="7020120"/>
          </a:xfrm>
          <a:prstGeom prst="rect">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lnSpc>
                <a:spcPct val="150000"/>
              </a:lnSpc>
            </a:pPr>
            <a:r>
              <a:rPr lang="en-US" sz="6600" dirty="0" smtClean="0"/>
              <a:t>Average All Repos</a:t>
            </a:r>
            <a:endParaRPr lang="en-US" sz="6600" dirty="0"/>
          </a:p>
        </p:txBody>
      </p:sp>
      <p:sp>
        <p:nvSpPr>
          <p:cNvPr id="6" name="Freeform 5"/>
          <p:cNvSpPr/>
          <p:nvPr/>
        </p:nvSpPr>
        <p:spPr>
          <a:xfrm>
            <a:off x="1770189"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a:solidFill>
            <a:schemeClr val="tx1">
              <a:lumMod val="65000"/>
            </a:schemeClr>
          </a:solidFill>
          <a:ln w="12700" cmpd="sng">
            <a:solidFill>
              <a:srgbClr val="7F7F7F"/>
            </a:solidFill>
          </a:ln>
        </p:spPr>
        <p:style>
          <a:lnRef idx="1">
            <a:schemeClr val="dk1"/>
          </a:lnRef>
          <a:fillRef idx="2">
            <a:schemeClr val="dk1"/>
          </a:fillRef>
          <a:effectRef idx="1">
            <a:schemeClr val="dk1"/>
          </a:effectRef>
          <a:fontRef idx="minor">
            <a:schemeClr val="dk1">
              <a:hueOff val="0"/>
              <a:satOff val="0"/>
              <a:lumOff val="0"/>
              <a:alphaOff val="0"/>
            </a:schemeClr>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3.11</a:t>
            </a:r>
            <a:endParaRPr lang="en-US" sz="4400" b="0" kern="1200" cap="none" spc="0" dirty="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endParaRPr>
          </a:p>
        </p:txBody>
      </p:sp>
      <p:sp>
        <p:nvSpPr>
          <p:cNvPr id="7" name="Freeform 6"/>
          <p:cNvSpPr/>
          <p:nvPr/>
        </p:nvSpPr>
        <p:spPr>
          <a:xfrm>
            <a:off x="382795"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Core</a:t>
            </a:r>
            <a:endParaRPr lang="en-US" sz="2800" kern="1200" dirty="0"/>
          </a:p>
        </p:txBody>
      </p:sp>
      <p:sp>
        <p:nvSpPr>
          <p:cNvPr id="9" name="Freeform 8"/>
          <p:cNvSpPr/>
          <p:nvPr/>
        </p:nvSpPr>
        <p:spPr>
          <a:xfrm>
            <a:off x="6105794" y="3106293"/>
            <a:ext cx="2601363" cy="1735109"/>
          </a:xfrm>
          <a:custGeom>
            <a:avLst/>
            <a:gdLst>
              <a:gd name="connsiteX0" fmla="*/ 0 w 2601363"/>
              <a:gd name="connsiteY0" fmla="*/ 0 h 1735109"/>
              <a:gd name="connsiteX1" fmla="*/ 2601363 w 2601363"/>
              <a:gd name="connsiteY1" fmla="*/ 0 h 1735109"/>
              <a:gd name="connsiteX2" fmla="*/ 2601363 w 2601363"/>
              <a:gd name="connsiteY2" fmla="*/ 1735109 h 1735109"/>
              <a:gd name="connsiteX3" fmla="*/ 0 w 2601363"/>
              <a:gd name="connsiteY3" fmla="*/ 1735109 h 1735109"/>
              <a:gd name="connsiteX4" fmla="*/ 0 w 2601363"/>
              <a:gd name="connsiteY4" fmla="*/ 0 h 173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63" h="1735109">
                <a:moveTo>
                  <a:pt x="0" y="0"/>
                </a:moveTo>
                <a:lnTo>
                  <a:pt x="2601363" y="0"/>
                </a:lnTo>
                <a:lnTo>
                  <a:pt x="2601363" y="1735109"/>
                </a:lnTo>
                <a:lnTo>
                  <a:pt x="0" y="1735109"/>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416218" tIns="433832" rIns="433832" bIns="433832" numCol="1" spcCol="1270" anchor="ctr" anchorCtr="0">
            <a:noAutofit/>
          </a:bodyPr>
          <a:lstStyle/>
          <a:p>
            <a:pPr lvl="0" algn="ctr" defTabSz="2711450">
              <a:lnSpc>
                <a:spcPct val="90000"/>
              </a:lnSpc>
              <a:spcBef>
                <a:spcPct val="0"/>
              </a:spcBef>
              <a:spcAft>
                <a:spcPct val="35000"/>
              </a:spcAft>
            </a:pPr>
            <a:r>
              <a:rPr lang="en-US" sz="4400" dirty="0" smtClean="0">
                <a:ln w="18415" cmpd="sng">
                  <a:solidFill>
                    <a:srgbClr val="FFFFFF"/>
                  </a:solidFill>
                  <a:prstDash val="solid"/>
                </a:ln>
                <a:solidFill>
                  <a:srgbClr val="FFFFFF"/>
                </a:solidFill>
                <a:effectLst>
                  <a:outerShdw blurRad="349250" dir="3600000" algn="tl" rotWithShape="0">
                    <a:srgbClr val="000000">
                      <a:alpha val="70000"/>
                    </a:srgbClr>
                  </a:outerShdw>
                </a:effectLst>
                <a:latin typeface="Helvetica"/>
                <a:cs typeface="Helvetica"/>
              </a:rPr>
              <a:t>3.47</a:t>
            </a:r>
            <a:endParaRPr lang="en-US" sz="4400" b="0" kern="120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Helvetica"/>
              <a:cs typeface="Helvetica"/>
            </a:endParaRPr>
          </a:p>
        </p:txBody>
      </p:sp>
      <p:sp>
        <p:nvSpPr>
          <p:cNvPr id="10" name="Freeform 9"/>
          <p:cNvSpPr/>
          <p:nvPr/>
        </p:nvSpPr>
        <p:spPr>
          <a:xfrm>
            <a:off x="4718400" y="2412596"/>
            <a:ext cx="1734242" cy="1734242"/>
          </a:xfrm>
          <a:custGeom>
            <a:avLst/>
            <a:gdLst>
              <a:gd name="connsiteX0" fmla="*/ 0 w 1734242"/>
              <a:gd name="connsiteY0" fmla="*/ 867121 h 1734242"/>
              <a:gd name="connsiteX1" fmla="*/ 867121 w 1734242"/>
              <a:gd name="connsiteY1" fmla="*/ 0 h 1734242"/>
              <a:gd name="connsiteX2" fmla="*/ 1734242 w 1734242"/>
              <a:gd name="connsiteY2" fmla="*/ 867121 h 1734242"/>
              <a:gd name="connsiteX3" fmla="*/ 867121 w 1734242"/>
              <a:gd name="connsiteY3" fmla="*/ 1734242 h 1734242"/>
              <a:gd name="connsiteX4" fmla="*/ 0 w 1734242"/>
              <a:gd name="connsiteY4" fmla="*/ 867121 h 173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42" h="1734242">
                <a:moveTo>
                  <a:pt x="0" y="867121"/>
                </a:moveTo>
                <a:cubicBezTo>
                  <a:pt x="0" y="388223"/>
                  <a:pt x="388223" y="0"/>
                  <a:pt x="867121" y="0"/>
                </a:cubicBezTo>
                <a:cubicBezTo>
                  <a:pt x="1346019" y="0"/>
                  <a:pt x="1734242" y="388223"/>
                  <a:pt x="1734242" y="867121"/>
                </a:cubicBezTo>
                <a:cubicBezTo>
                  <a:pt x="1734242" y="1346019"/>
                  <a:pt x="1346019" y="1734242"/>
                  <a:pt x="867121" y="1734242"/>
                </a:cubicBezTo>
                <a:cubicBezTo>
                  <a:pt x="388223" y="1734242"/>
                  <a:pt x="0" y="1346019"/>
                  <a:pt x="0" y="867121"/>
                </a:cubicBezTo>
                <a:close/>
              </a:path>
            </a:pathLst>
          </a:custGeom>
          <a:scene3d>
            <a:camera prst="orthographicFront"/>
            <a:lightRig rig="flat" dir="t"/>
          </a:scene3d>
          <a:sp3d prstMaterial="dkEdge">
            <a:bevelT w="8200" h="38100"/>
          </a:sp3d>
        </p:spPr>
        <p:style>
          <a:lnRef idx="1">
            <a:schemeClr val="accent5"/>
          </a:lnRef>
          <a:fillRef idx="3">
            <a:schemeClr val="accent5"/>
          </a:fillRef>
          <a:effectRef idx="2">
            <a:schemeClr val="accent5"/>
          </a:effectRef>
          <a:fontRef idx="minor">
            <a:schemeClr val="lt1"/>
          </a:fontRef>
        </p:style>
        <p:txBody>
          <a:bodyPr spcFirstLastPara="0" vert="horz" wrap="square" lIns="253974" tIns="253974" rIns="253974" bIns="253974" numCol="1" spcCol="1270" anchor="ctr" anchorCtr="0">
            <a:noAutofit/>
          </a:bodyPr>
          <a:lstStyle/>
          <a:p>
            <a:pPr lvl="0" algn="ctr" defTabSz="1244600">
              <a:lnSpc>
                <a:spcPct val="90000"/>
              </a:lnSpc>
              <a:spcBef>
                <a:spcPct val="0"/>
              </a:spcBef>
              <a:spcAft>
                <a:spcPct val="35000"/>
              </a:spcAft>
            </a:pPr>
            <a:r>
              <a:rPr lang="en-US" sz="2800" kern="1200" dirty="0" smtClean="0"/>
              <a:t>Junk</a:t>
            </a:r>
            <a:endParaRPr lang="en-US" sz="3200" kern="1200" dirty="0"/>
          </a:p>
        </p:txBody>
      </p:sp>
      <p:sp>
        <p:nvSpPr>
          <p:cNvPr id="5" name="TextBox 4"/>
          <p:cNvSpPr txBox="1"/>
          <p:nvPr/>
        </p:nvSpPr>
        <p:spPr>
          <a:xfrm>
            <a:off x="4566933" y="6402871"/>
            <a:ext cx="4186308" cy="369332"/>
          </a:xfrm>
          <a:prstGeom prst="rect">
            <a:avLst/>
          </a:prstGeom>
          <a:noFill/>
        </p:spPr>
        <p:txBody>
          <a:bodyPr wrap="square" rtlCol="0">
            <a:spAutoFit/>
          </a:bodyPr>
          <a:lstStyle/>
          <a:p>
            <a:pPr algn="r"/>
            <a:r>
              <a:rPr lang="en-US" i="1" dirty="0" err="1" smtClean="0">
                <a:effectLst>
                  <a:outerShdw blurRad="50800" dist="38100" dir="2700000" algn="tl" rotWithShape="0">
                    <a:srgbClr val="000000">
                      <a:alpha val="43000"/>
                    </a:srgbClr>
                  </a:outerShdw>
                </a:effectLst>
              </a:rPr>
              <a:t>flickr.com</a:t>
            </a:r>
            <a:r>
              <a:rPr lang="en-US" i="1" dirty="0" smtClean="0">
                <a:effectLst>
                  <a:outerShdw blurRad="50800" dist="38100" dir="2700000" algn="tl" rotWithShape="0">
                    <a:srgbClr val="000000">
                      <a:alpha val="43000"/>
                    </a:srgbClr>
                  </a:outerShdw>
                </a:effectLst>
              </a:rPr>
              <a:t>/</a:t>
            </a:r>
            <a:r>
              <a:rPr lang="en-US" i="1" dirty="0" err="1" smtClean="0">
                <a:effectLst>
                  <a:outerShdw blurRad="50800" dist="38100" dir="2700000" algn="tl" rotWithShape="0">
                    <a:srgbClr val="000000">
                      <a:alpha val="43000"/>
                    </a:srgbClr>
                  </a:outerShdw>
                </a:effectLst>
              </a:rPr>
              <a:t>madmishmac</a:t>
            </a:r>
            <a:r>
              <a:rPr lang="en-US" i="1" dirty="0" smtClean="0">
                <a:effectLst>
                  <a:outerShdw blurRad="50800" dist="38100" dir="2700000" algn="tl" rotWithShape="0">
                    <a:srgbClr val="000000">
                      <a:alpha val="43000"/>
                    </a:srgbClr>
                  </a:outerShdw>
                </a:effectLst>
              </a:rPr>
              <a:t>/7365534566</a:t>
            </a:r>
            <a:endParaRPr lang="en-US" i="1" dirty="0">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63718658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0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childTnLst>
                                </p:cTn>
                              </p:par>
                            </p:childTnLst>
                          </p:cTn>
                        </p:par>
                        <p:par>
                          <p:cTn id="22" fill="hold">
                            <p:stCondLst>
                              <p:cond delay="60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childTnLst>
                                </p:cTn>
                              </p:par>
                            </p:childTnLst>
                          </p:cTn>
                        </p:par>
                        <p:par>
                          <p:cTn id="26" fill="hold">
                            <p:stCondLst>
                              <p:cond delay="8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P spid="9" grpId="0" animBg="1"/>
      <p:bldP spid="10" grpId="0" animBg="1"/>
      <p:bldP spid="5" grpId="0"/>
    </p:bld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4943</TotalTime>
  <Words>2415</Words>
  <Application>Microsoft Macintosh PowerPoint</Application>
  <PresentationFormat>On-screen Show (4:3)</PresentationFormat>
  <Paragraphs>492</Paragraphs>
  <Slides>56</Slides>
  <Notes>49</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 Black </vt:lpstr>
      <vt:lpstr>JUNK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Treasure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better || worse</vt:lpstr>
      <vt:lpstr>“one project’s junk is another project’s treasure”</vt:lpstr>
      <vt:lpstr>JUNK</vt:lpstr>
    </vt:vector>
  </TitlesOfParts>
  <Company>Chef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JUNK</dc:title>
  <dc:creator>Franklin Webber</dc:creator>
  <cp:lastModifiedBy>Franklin Webber</cp:lastModifiedBy>
  <cp:revision>267</cp:revision>
  <dcterms:created xsi:type="dcterms:W3CDTF">2014-07-27T02:51:45Z</dcterms:created>
  <dcterms:modified xsi:type="dcterms:W3CDTF">2014-08-25T19:24:30Z</dcterms:modified>
</cp:coreProperties>
</file>